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90" r:id="rId3"/>
    <p:sldId id="257" r:id="rId4"/>
    <p:sldId id="258" r:id="rId5"/>
    <p:sldId id="259" r:id="rId6"/>
    <p:sldId id="260" r:id="rId7"/>
    <p:sldId id="261" r:id="rId8"/>
    <p:sldId id="287" r:id="rId9"/>
    <p:sldId id="262" r:id="rId10"/>
    <p:sldId id="277" r:id="rId11"/>
    <p:sldId id="278" r:id="rId12"/>
    <p:sldId id="279" r:id="rId13"/>
    <p:sldId id="280" r:id="rId14"/>
    <p:sldId id="281" r:id="rId15"/>
    <p:sldId id="263" r:id="rId16"/>
    <p:sldId id="264" r:id="rId17"/>
    <p:sldId id="265" r:id="rId18"/>
    <p:sldId id="275" r:id="rId19"/>
    <p:sldId id="266" r:id="rId20"/>
    <p:sldId id="267" r:id="rId21"/>
    <p:sldId id="269" r:id="rId22"/>
    <p:sldId id="289" r:id="rId23"/>
    <p:sldId id="268" r:id="rId24"/>
    <p:sldId id="293" r:id="rId25"/>
    <p:sldId id="288" r:id="rId26"/>
    <p:sldId id="270" r:id="rId27"/>
    <p:sldId id="282" r:id="rId28"/>
    <p:sldId id="283" r:id="rId29"/>
    <p:sldId id="284" r:id="rId30"/>
    <p:sldId id="285" r:id="rId31"/>
    <p:sldId id="286" r:id="rId32"/>
    <p:sldId id="292" r:id="rId3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EF2EA6-03A8-3242-8316-8CA2887AA8C0}" v="5" dt="2026-07-20T15:32:04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3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llin Napier" userId="4a2a91ef-385f-4587-b9b3-1a69bd6b3b56" providerId="ADAL" clId="{1170CB58-CAA3-53E0-B34C-AA91152A2B3F}"/>
    <pc:docChg chg="custSel addSld modSld sldOrd">
      <pc:chgData name="Kollin Napier" userId="4a2a91ef-385f-4587-b9b3-1a69bd6b3b56" providerId="ADAL" clId="{1170CB58-CAA3-53E0-B34C-AA91152A2B3F}" dt="2026-07-20T15:32:14.289" v="76" actId="20577"/>
      <pc:docMkLst>
        <pc:docMk/>
      </pc:docMkLst>
      <pc:sldChg chg="add setBg">
        <pc:chgData name="Kollin Napier" userId="4a2a91ef-385f-4587-b9b3-1a69bd6b3b56" providerId="ADAL" clId="{1170CB58-CAA3-53E0-B34C-AA91152A2B3F}" dt="2026-07-20T12:41:48.656" v="2"/>
        <pc:sldMkLst>
          <pc:docMk/>
          <pc:sldMk cId="988633906" sldId="290"/>
        </pc:sldMkLst>
      </pc:sldChg>
      <pc:sldChg chg="delSp modSp add mod ord setBg">
        <pc:chgData name="Kollin Napier" userId="4a2a91ef-385f-4587-b9b3-1a69bd6b3b56" providerId="ADAL" clId="{1170CB58-CAA3-53E0-B34C-AA91152A2B3F}" dt="2026-07-20T12:55:49.860" v="57" actId="1076"/>
        <pc:sldMkLst>
          <pc:docMk/>
          <pc:sldMk cId="413886261" sldId="291"/>
        </pc:sldMkLst>
        <pc:spChg chg="del">
          <ac:chgData name="Kollin Napier" userId="4a2a91ef-385f-4587-b9b3-1a69bd6b3b56" providerId="ADAL" clId="{1170CB58-CAA3-53E0-B34C-AA91152A2B3F}" dt="2026-07-20T12:55:18.417" v="11" actId="478"/>
          <ac:spMkLst>
            <pc:docMk/>
            <pc:sldMk cId="413886261" sldId="291"/>
            <ac:spMk id="2" creationId="{283AF11E-0BA6-3815-FA69-23F9C1534BBC}"/>
          </ac:spMkLst>
        </pc:spChg>
        <pc:spChg chg="mod">
          <ac:chgData name="Kollin Napier" userId="4a2a91ef-385f-4587-b9b3-1a69bd6b3b56" providerId="ADAL" clId="{1170CB58-CAA3-53E0-B34C-AA91152A2B3F}" dt="2026-07-20T12:55:49.860" v="57" actId="1076"/>
          <ac:spMkLst>
            <pc:docMk/>
            <pc:sldMk cId="413886261" sldId="291"/>
            <ac:spMk id="3" creationId="{7D4BC797-D325-75B9-015A-7492420EDFBF}"/>
          </ac:spMkLst>
        </pc:spChg>
        <pc:spChg chg="del">
          <ac:chgData name="Kollin Napier" userId="4a2a91ef-385f-4587-b9b3-1a69bd6b3b56" providerId="ADAL" clId="{1170CB58-CAA3-53E0-B34C-AA91152A2B3F}" dt="2026-07-20T12:55:21.300" v="14" actId="478"/>
          <ac:spMkLst>
            <pc:docMk/>
            <pc:sldMk cId="413886261" sldId="291"/>
            <ac:spMk id="4" creationId="{3128160B-C22F-FA3E-C599-9F5A18A5B3BB}"/>
          </ac:spMkLst>
        </pc:spChg>
        <pc:spChg chg="del">
          <ac:chgData name="Kollin Napier" userId="4a2a91ef-385f-4587-b9b3-1a69bd6b3b56" providerId="ADAL" clId="{1170CB58-CAA3-53E0-B34C-AA91152A2B3F}" dt="2026-07-20T12:55:22.851" v="15" actId="478"/>
          <ac:spMkLst>
            <pc:docMk/>
            <pc:sldMk cId="413886261" sldId="291"/>
            <ac:spMk id="6" creationId="{DF2EEC40-4C9E-25F0-15C7-006F544E569C}"/>
          </ac:spMkLst>
        </pc:spChg>
      </pc:sldChg>
      <pc:sldChg chg="modSp add mod setBg">
        <pc:chgData name="Kollin Napier" userId="4a2a91ef-385f-4587-b9b3-1a69bd6b3b56" providerId="ADAL" clId="{1170CB58-CAA3-53E0-B34C-AA91152A2B3F}" dt="2026-07-20T15:32:14.289" v="76" actId="20577"/>
        <pc:sldMkLst>
          <pc:docMk/>
          <pc:sldMk cId="1140851354" sldId="292"/>
        </pc:sldMkLst>
        <pc:spChg chg="mod">
          <ac:chgData name="Kollin Napier" userId="4a2a91ef-385f-4587-b9b3-1a69bd6b3b56" providerId="ADAL" clId="{1170CB58-CAA3-53E0-B34C-AA91152A2B3F}" dt="2026-07-20T15:32:07.389" v="68" actId="20577"/>
          <ac:spMkLst>
            <pc:docMk/>
            <pc:sldMk cId="1140851354" sldId="292"/>
            <ac:spMk id="2" creationId="{6BA299B3-EF01-96F4-4B86-2D49B6F09E7E}"/>
          </ac:spMkLst>
        </pc:spChg>
        <pc:spChg chg="mod">
          <ac:chgData name="Kollin Napier" userId="4a2a91ef-385f-4587-b9b3-1a69bd6b3b56" providerId="ADAL" clId="{1170CB58-CAA3-53E0-B34C-AA91152A2B3F}" dt="2026-07-20T15:32:14.289" v="76" actId="20577"/>
          <ac:spMkLst>
            <pc:docMk/>
            <pc:sldMk cId="1140851354" sldId="292"/>
            <ac:spMk id="3" creationId="{CAF30719-8107-DAA5-0EE8-3F038A0F739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051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9:00. Welcome as people settle. Introduce yourself and MAIN in one line. Frame the promise: you leave with a one-page plan for your campus, not just ideas. Note that everyone should have a laptop or tablet for the digital worksheets, materials are digital via the QR link or the conference app; a few paper plans are on hand only for anyone who needs one.</a:t>
            </a:r>
          </a:p>
          <a:p>
            <a:r>
              <a:rPr dirty="0"/>
              <a:t>ACCESS: live captioning is in use (confirmed need on Tuesday). Speak into the microphone, and repeat or paraphrase every audience question or comment into the mic before responding.</a:t>
            </a:r>
          </a:p>
          <a:p>
            <a:r>
              <a:t>Wi-Fi card is on this slide now (gold box). As people settle: point to Wi-Fi, then the two QRs: LinkedIn and MAIN. Session materials QR stays bottom-right corner as always.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OPEN WITH THE HANDS-UP (on the slide): ask it, eyeball the count, give a one-line read tying it to the stat or example, then teach the slide. ~40 seconds.</a:t>
            </a:r>
          </a:p>
          <a:p>
            <a:r>
              <a:rPr dirty="0"/>
              <a:t>~4 min. The point for leaders: faculty are already using AI without guidance; the 80% clarity gap is a leadership job, not a faculty problem. Ask for a show of hands: who has published AI expectations for faculty?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OPEN WITH THE HANDS-UP (on the slide): ask it, eyeball the count, give a one-line read tying it to the stat or example, then teach the slide. ~40 seconds.</a:t>
            </a:r>
          </a:p>
          <a:p>
            <a:r>
              <a:rPr dirty="0"/>
              <a:t>~4 min. Strongest single result in the field and it is a decade old; the barrier is organizational, not technical. Equity point: highest usage came from Pell-eligible and first-generation students.</a:t>
            </a:r>
          </a:p>
          <a:p>
            <a:r>
              <a:rPr dirty="0"/>
              <a:t>UPDATED CURRENCY: the 2016 RCT is the proof; the 2024 federal study is the present tense. Morgan State detail matters for the HBCU attendees: NISS committed $1.8M and Morgan State launches its first bot in 2025. Gateway-course launch fall 2024: 1,000+ students in 23 sections.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OPEN WITH THE HANDS-UP (on the slide): ask it, eyeball the count, give a one-line read tying it to the stat or example, then teach the slide. ~40 seconds.</a:t>
            </a:r>
          </a:p>
          <a:p>
            <a:r>
              <a:rPr dirty="0"/>
              <a:t>~3 min. This is the category for resource-constrained campuses: back-office wins are low-risk, measurable, and invisible to students. Best first target for a small college with no dedicated AI staff.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OPEN WITH THE HANDS-UP (on the slide): ask it, eyeball the count, give a one-line read tying it to the stat or example, then teach the slide. ~40 seconds.</a:t>
            </a:r>
          </a:p>
          <a:p>
            <a:r>
              <a:rPr dirty="0"/>
              <a:t>~4 min. Home turf for the IE and accreditation people in the room. The C-RAC statement is in their recommended readings; name it as permission plus expectations, not a green light for automation. Honest beat: no famous named case yet, so their campus can be the example.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OPEN WITH THE HANDS-UP (on the slide): ask it, eyeball the count, give a one-line read tying it to the stat or example, then teach the slide. ~40 seconds.</a:t>
            </a:r>
          </a:p>
          <a:p>
            <a:r>
              <a:rPr dirty="0"/>
              <a:t>~3 min. Deliberately a community college example: two-year systems can do this. Close the segment by pointing back at the map: five doors in, and Activity 1 is choosing yours. Transition to the Mississippi case.</a:t>
            </a:r>
          </a:p>
          <a:p>
            <a:r>
              <a:rPr dirty="0"/>
              <a:t>IF ASKED WHY A 2016 EXAMPLE: because documented, evaluated campus examples are still rare, which is exactly the IREX gap on the readiness stats slide. Say it as a point, not an apology: a decade of proof exists and most institutions still have not acted on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Disclose plainly that you chair the council that built this, so it is a transparent case example, not a sales pitch. Use it to show what cross-sector implementation looks like in practice. Keep to ~3 minutes, then move to Activity 1.</a:t>
            </a:r>
          </a:p>
          <a:p>
            <a:r>
              <a:rPr dirty="0"/>
              <a:t>Walk the five priorities on the slide; do not pull up the website live (slow, and breaks captioning). The QR on the materials slide links to the full framework. ~3 min, then Activity 1.</a:t>
            </a:r>
          </a:p>
          <a:p>
            <a:r>
              <a:rPr dirty="0"/>
              <a:t>Point to the framework QR on this slide (left of the corner session QR): that one goes straight to the full framework document.</a:t>
            </a:r>
          </a:p>
          <a:p>
            <a:r>
              <a:rPr dirty="0"/>
              <a:t>BRIDGE FOR NON-MISSISSIPPI ATTENDEES: land the transferable question on the card. Most states now have some AI workforce or education effort; knowing yours and plugging into it is a readiness asset (ties to the readiness segment after the break).</a:t>
            </a:r>
          </a:p>
          <a:p>
            <a:r>
              <a:rPr dirty="0"/>
              <a:t>STORY SLOT 1 (~90 sec), tell it in this shape: (a) "When the council sat down to write these five, the hardest one was ___." (b) One concrete moment of disagreement: who wanted what, in one sentence each. (c) How it resolved and why the final wording won. (d) Land it: "That argument is the same one your cabinet will have. Having it on purpose is the point." Fill the blanks from memory at the podium; do not 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9:45–10:20. This is the first hands-on block. Groups work at tables; each person keeps their own top pick for their plan. Have the large wall grid posted so tables can compare.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9:45-10:20. Round tables assumed. Sequence: 2 min settle and open the Use-Case worksheet, name a scribe; 12 min each person catalogs and scores two or three use cases on the worksheet; 7 min table discussion to agree the top one or two, scribe posts them to the wall; 6 min gallery walk; 8 min debrief where you surface two patterns, not a full poll. THEATER SEATING FALLBACK: skip the wall and gallery, do solo scoring then a 3-minute pair-share, and take two verbal report-outs.</a:t>
            </a:r>
          </a:p>
          <a:p>
            <a:r>
              <a:rPr dirty="0"/>
              <a:t>YOUR JOB DURING THE ACTIVITY: first 3 minutes, stay up front and field "does X count as a use case" questions. Then visit 4 or 5 tables and harvest 2 or 3 specifics. Open the debrief by quoting them: table, institution type, what they picked, why. Repeat every audience contribution into the mic (captioning).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Show for about 30 seconds before starting the clock. SAY THE FLOW: this is one person after steps 1 and 2, use cases cataloged and scored on the worksheet; the table then agrees on the one or two that travel to the wall. Full worked set (six rows) is in the app if anyone wants the deeper example.</a:t>
            </a:r>
          </a:p>
          <a:p>
            <a:r>
              <a:rPr dirty="0"/>
              <a:t>IF ASKED about Ivy Tech (slide 13) vs "Not now" here: same idea, different readiness. Ivy Tech built theirs after years of data infrastructure work; Riverbend is not there yet. That contrast IS the method working, say so.</a:t>
            </a:r>
          </a:p>
          <a:p>
            <a:r>
              <a:t>IF ANYONE NOTICES THE TWO ROWS SCORE IDENTICALLY: that is real, and it is the point. Scoring narrows the field; when two ideas tie, the table still has to choose, and context breaks the tie. Say it as a feature.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10:20–10:35. Fifteen minutes. Post the readiness wall sheet during the break so it is ready when you resume.</a:t>
            </a:r>
          </a:p>
          <a:p>
            <a:r>
              <a:rPr dirty="0"/>
              <a:t>As you call the break, point at the two codes: "while you caffeinate: LinkedIn on the left, MAIN on the right." Fifteen minutes of passive screen time; let it 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6E039-D136-68C1-DF6A-B11C587A0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4E2D7-8375-D274-73E0-91D8FABD5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9F9636-AA95-3669-69E5-2512261B37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0B4AF-BFE5-474A-355C-D6BB0334F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8675D1-77B4-A441-8068-5B3651AAE1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3567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10:35–11:00. Mini-presentation plus a lightweight self-assessment. The point: readiness is not one thing, and knowing your weak dimension is as useful as knowing your strong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these numbers to validate why the plan matters: most institutions have ambition without strategy or governance. Your readiness sheet plus the plan is how you close that gap. Then walk the seven dimensions and the self-rating.</a:t>
            </a:r>
          </a:p>
          <a:p>
            <a:r>
              <a:rPr dirty="0"/>
              <a:t>If asked about the source: global self-assessment survey, 76 respondents across 25 countries (Nov 2025 to Jan 2026), concentrated in Africa and the Middle East; directional, not representative. Exact figures: 34.2% clear AI strategy; 19.7% governed pilots in workflows; 36.8% ongoing staff AI training.</a:t>
            </a:r>
          </a:p>
          <a:p>
            <a:r>
              <a:rPr dirty="0"/>
              <a:t>NOTE: the posted prereading blurb (locked, in the app) summarizes this finding as "fewer than one in five have governance structures." The slide uses the report's exact wording (19.7% report governed pilots integrated into workflows). Same underlying finding; if anyone cross-checks, say the slide quotes the report directly.</a:t>
            </a:r>
          </a:p>
          <a:p>
            <a:r>
              <a:rPr dirty="0"/>
              <a:t>RE-ENTRY MOVE (first 60 seconds after the break): ask the hands-up BEFORE discussing the cards, eyeball the count, then reveal: nationally it is about 1 in 3. Repeat the count into the mic.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~90 seconds. Take three or four call-outs; REPEAT EACH INTO THE MIC. Expect: money, time, faculty buy-in, leadership, data, policy. Affirm each, then advance and MAP THEIR WORDS onto the cards as you walk them: "someone said time, that is Workforce Capacity; money is Funding &amp; Resources; buy-in is Culture &amp; Trust." Anything they name that is not on the seven, park it honestly. This makes the framework feel discovered, not delivered.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each dimension in a sentence. Then have people rate their own campus 1–5 on the self-assessment (on their device) and privately note their strongest and weakest. ~5 min.</a:t>
            </a:r>
          </a:p>
          <a:p>
            <a:r>
              <a:rPr dirty="0"/>
              <a:t>Name governance, policy, and responsible use as the seventh dimension on the self-assessment sheet; tie it to the SACSCOC Good Practices reading. It is the dimension accreditation liaisons and IE leaders will care most about.</a:t>
            </a:r>
          </a:p>
          <a:p>
            <a:r>
              <a:rPr dirty="0"/>
              <a:t>LANE CHECK: a separate afternoon session covers institutional AI policy development ("Leading with Intention"). If questions go deep on policy drafting, shared governance approval, or policy language, park them: acknowledge, point to the afternoon session, and return to implementation. Our lane is use cases, readiness, capacity, and the plan.</a:t>
            </a:r>
          </a:p>
          <a:p>
            <a:r>
              <a:rPr dirty="0"/>
              <a:t>STORY SLOT 2 (~60-90 sec, at the Workforce Capacity or Culture card), shape: (a) "A ___ at a Mississippi ___ college told me ___" (their fear or doubt, one sentence). (b) What they tried or what MAIN gave them (one sentence). (c) Where they are now (one sentence). Anonymous is fine; specific detail (course, tool, moment) is what makes it land.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otes Placeholder 9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~3 min. Quick hands-up, then walk the three rows. RESEARCH ANGLE (say it): major publishers and federal sponsors now expect disclosure of AI use in manuscripts and proposals; same principle, disclosure over prohibition. Callback to the Teaching &amp; Learning watch-for: detection tools are unreliable; redesign for transparency. This anxiety is the Culture &amp; Trust dimension they are about to rate, and it is a capacity gap tables can name in Activity 2. LANE CHECK: policy drafting depth goes to the afternoon session; legal specifics go to counsel. Timing: take one minute each from the stats talk and the dimensions walk.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~8 min quiet individual work. Set the clock aloud and point to it on screen. Circulate. Most people know their scores instantly; the value is the Capture step. TRANSITION (say it): your top constraint is almost always a person or a capability, not a technology. That is why the next activity is a stakeholder map. Repeat any questions into the mic.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11:00–11:30. Second hands-on block. Build a stakeholder map, name capacity gaps, and commit to two change-management moves for the coming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11:00-11:30. Same tables as Activity 1. Sequence: 10 min individual mapping and gap-naming; 12 min table discussion to agree on the biggest gaps; 4 min each person or table posts their two moves on the wall; 4 min debrief asking two or three tables for their highest-leverage move. THEATER SEATING FALLBACK: pair-share instead of the wall, and take a few moves aloud.</a:t>
            </a:r>
          </a:p>
          <a:p>
            <a:r>
              <a:rPr dirty="0"/>
              <a:t>YOUR JOB DURING THE ACTIVITY: same harvest pattern as Activity 1. While circulating, note tables with a sharp change-management move; call on those tables in the debrief and name the pattern. Repeat contributions into the mic.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Show for about 30 seconds before starting the clock. Note the pattern: every row pairs an engagement move with the capacity gap that unblocks it. Then start the clock.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11:30–11:50. Quiet individual work. This is the payoff. Remind them responsible practices lean on the SACSCOC Good Practices and the C-RAC statement in their readings. Circulate and help anyone stuck on measures of progress.</a:t>
            </a:r>
          </a:p>
          <a:p>
            <a:r>
              <a:rPr dirty="0"/>
              <a:t>While circulating, spot two or three strong plans and quietly ask those people to share their 30-day action at the close.</a:t>
            </a:r>
          </a:p>
          <a:p>
            <a:r>
              <a:rPr dirty="0"/>
              <a:t>MEASURES HELP, offer these three shapes to anyone stuck: (1) an outcome delta, pilot cohort vs comparison (retention, completion, melt); (2) a time or volume measure (processing days, questions answered, staff hours returned); (3) adoption plus satisfaction (who used it, would they keep it). One number they already collect beats a new dashboard.</a:t>
            </a:r>
          </a:p>
          <a:p>
            <a:r>
              <a:rPr dirty="0"/>
              <a:t>RESOURCES BEAT (~90 seconds): most first moves run on tools you already license plus reallocated staff time. Have them write that on the resource line, plus the funding source if new money is needed. A plan with no resource line dies at the CFO desk.</a:t>
            </a:r>
          </a:p>
          <a:p>
            <a:r>
              <a:rPr dirty="0"/>
              <a:t>OWNER BEAT: each person writes a name (theirs, or whose desk this lands on) and the approving body into near-term steps. No owner, no plan.</a:t>
            </a:r>
          </a:p>
          <a:p>
            <a:r>
              <a:rPr dirty="0"/>
              <a:t>IE CROSSWALK (say it): the Responsible practices box is where the SACSCOC Good Practices principles land, and this plan belongs in your IE and reaffirmation documentation.</a:t>
            </a:r>
          </a:p>
          <a:p>
            <a:r>
              <a:rPr dirty="0"/>
              <a:t>IF ASKED ABOUT COPYRIGHT/IP (predictable from this crowd): three careful, factual points and then hand off. (1) The U.S. Copyright Office position is that purely AI-generated content is not copyrightable; human authorship is required for protection. (2) Institutional questions (who owns AI-assisted course materials, what vendor terms claim over your inputs) belong in the vendor contract review and your IP policy, which is why IP sits on the responsible-practices line. (3) Do not give legal advice from the podium: "that one goes to your counsel, and the SACSCOC Good Practices document names IP as part of the scope your policy should cover."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9:00–9:15. Keep table intros to ~4 minutes. Emphasize the deliverable early so people know what they are building toward. Reassure: this is applied, they will spend most of the time working, not listening.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11:50–12:00. Have several people say their 30-day action aloud; commitments spoken in a room stick better. Quick Q&amp;A. Point to the resources slide and the app. Hard stop at noon.</a:t>
            </a:r>
          </a:p>
          <a:p>
            <a:r>
              <a:rPr dirty="0"/>
              <a:t>LANE CHECK: a separate afternoon session covers institutional AI policy development ("Leading with Intention"). If questions go deep on policy drafting, shared governance approval, or policy language, park them: acknowledge, point to the afternoon session, and return to implementation. Our lane is use cases, readiness, capacity, and the plan.</a:t>
            </a:r>
          </a:p>
          <a:p>
            <a:r>
              <a:rPr dirty="0"/>
              <a:t>STORY SLOT 3 (one sentence, right before asking for 30-day commitments): "If building MAIN taught me one thing, it is ___" where the blank is about starting before conditions were perfect. Then immediately: "So: one action, thirty days. Who wants to say theirs out loud?"</a:t>
            </a:r>
          </a:p>
          <a:p>
            <a:r>
              <a:t>BEFORE THEY GO (say it): complete the session survey in the conference app, and please reset your table for the afternoon session. The reminder band is on the thank-you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Close warmly. Encourage them to email you and to use the MAIN free courses with their teams. Remind them the plan they just wrote is the point: take it back and start the 30-day 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7E604-113C-2E1F-BDAF-FD5220064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A7AEA9-DA39-EFD3-D39B-FC2EC1028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EE268D-3DCE-EA65-5226-17EBB0D817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10:20–10:35. Fifteen minutes. Post the readiness wall sheet during the break so it is ready when you resume.</a:t>
            </a:r>
          </a:p>
          <a:p>
            <a:r>
              <a:rPr dirty="0"/>
              <a:t>As you call the break, point at the two codes: "while you caffeinate: LinkedIn on the left, MAIN on the right." Fifteen minutes of passive screen time; let it work.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61C97-452B-5879-B298-1C65CF3B4E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6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these as promises, not a list. Point out that each activity maps to one or more of these, and the one-page plan pulls them together. Do not dwell; ~60 seconds.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expectations on pacing. Two working activities, one individual plan, a hard stop at noon. Coffee is 10:20–10:35. Tell them you will keep time so they can stay immersed.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this right after the agenda so people can open the worksheets before Activity 1. Point to the QR (mainms.org/sacscoc) as the fastest way, and note the same files are in the conference app under this session's Resources. Materials are digital; a few paper plans exist only for those who need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9:15–9:45. Mini-presentation. Anchor each function with one concrete, credible example. Resist the urge to cover everything; depth over breadth. Land the point that value shows up in operations and assessment, not just teaching.</a:t>
            </a:r>
          </a:p>
          <a:p>
            <a:r>
              <a:rPr dirty="0"/>
              <a:t>Frame the learning in one sentence: they are learning a method, not tools. Choose well (Activity 1), diagnose readiness, map the people (Activity 2), commit to a plan. Say it here so the activities read as a method, not exercises.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~2 min. Pose it, then take three or four call-outs from different parts of the room. REPEAT EVERY ANSWER INTO THE MIC (captioning). Affirm each ("advising - yes, that is on my list"). Then advance: "Here are the five places I choose." Most answers will land inside the five; when one does not, name it as a sixth door and move on. This primes Activity 1: every area they just named is use-case raw material.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each card give one real example from a real campus. Invite one or two quick examples from the room. Transition: 'the hard part is not finding ideas, it is choosing well, which is Activity 1.'</a:t>
            </a:r>
          </a:p>
          <a:p>
            <a:r>
              <a:rPr dirty="0"/>
              <a:t>Vary the examples by institution type: at least one community or technical college example (advising or enrollment with a small staff), one university example, and a nod to health-professions programs. Room skews to provosts, VPs, and IE leaders, with almost no IT staff; frame value in academic and effectiveness terms, not technical ones.</a:t>
            </a:r>
          </a:p>
          <a:p>
            <a:r>
              <a:rPr dirty="0"/>
              <a:t>VERIFIED EXAMPLES, one per card. Teaching &amp; Learning: Harvard Business School gives all MBA students ChatGPT Edu accounts with custom AI tutors built into an MBA course (cited in the IREX report). Student Services: Georgia State, Pounce chatbot, 2016 randomized trial: summer melt down 21.4% among committed students, roughly 300 extra enrollees; Pell-eligible students used it about a third more than peers. Operations: Illinois Institute of Technology cut transcript processing from a 4-to-6-week manual job to a few hours (AWS case, cited in the IREX report). Assessment &amp; IE: fewest named public examples; the EDUCAUSE Impact of AI on Work reading documents growing AI use in IR and assessment work. Honest beat: this is where your campus can lead. Decision-Making: Ivy Tech Community College (two-year, Indiana): machine learning on LMS data predicted course outcomes with about 80% accuracy by week two; a fall 2016 pilot flagged 16,000 at-risk students and outreach moved about 3,000 to passing.</a:t>
            </a:r>
          </a:p>
          <a:p>
            <a:r>
              <a:rPr dirty="0"/>
              <a:t>Use this map for about 60 seconds only: five doors into the same building. The next five slides take one function at a time. Do not give the examples here; they are coming.</a:t>
            </a:r>
          </a:p>
          <a:p>
            <a:r>
              <a:rPr dirty="0"/>
              <a:t>EVIDENCE LINE (say once, up front): the named examples ahead are the best documented in the field; some come from vendor case studies, and the slides say which. Candor here inoculates the whole segment.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CEE727-5FD2-057C-2B60-266B26276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F20BD-CD41-C043-B8C2-5B3D018F693D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0A6A49-AFA3-4144-F16C-908F0764E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D8392-63A0-9264-6BE1-B8669820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32A5E-1603-4444-A73A-581E535082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94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40.png"/><Relationship Id="rId21" Type="http://schemas.openxmlformats.org/officeDocument/2006/relationships/image" Target="../media/image22.png"/><Relationship Id="rId34" Type="http://schemas.openxmlformats.org/officeDocument/2006/relationships/image" Target="../media/image35.png"/><Relationship Id="rId42" Type="http://schemas.openxmlformats.org/officeDocument/2006/relationships/image" Target="../media/image43.png"/><Relationship Id="rId47" Type="http://schemas.openxmlformats.org/officeDocument/2006/relationships/image" Target="../media/image48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32" Type="http://schemas.openxmlformats.org/officeDocument/2006/relationships/image" Target="../media/image33.png"/><Relationship Id="rId37" Type="http://schemas.openxmlformats.org/officeDocument/2006/relationships/image" Target="../media/image38.png"/><Relationship Id="rId40" Type="http://schemas.openxmlformats.org/officeDocument/2006/relationships/image" Target="../media/image41.png"/><Relationship Id="rId45" Type="http://schemas.openxmlformats.org/officeDocument/2006/relationships/image" Target="../media/image46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7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4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6.png"/><Relationship Id="rId43" Type="http://schemas.openxmlformats.org/officeDocument/2006/relationships/image" Target="../media/image44.png"/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12" Type="http://schemas.openxmlformats.org/officeDocument/2006/relationships/image" Target="../media/image13.png"/><Relationship Id="rId17" Type="http://schemas.openxmlformats.org/officeDocument/2006/relationships/image" Target="../media/image18.svg"/><Relationship Id="rId25" Type="http://schemas.openxmlformats.org/officeDocument/2006/relationships/image" Target="../media/image26.png"/><Relationship Id="rId33" Type="http://schemas.openxmlformats.org/officeDocument/2006/relationships/image" Target="../media/image34.png"/><Relationship Id="rId38" Type="http://schemas.openxmlformats.org/officeDocument/2006/relationships/image" Target="../media/image39.png"/><Relationship Id="rId46" Type="http://schemas.openxmlformats.org/officeDocument/2006/relationships/image" Target="../media/image47.png"/><Relationship Id="rId20" Type="http://schemas.openxmlformats.org/officeDocument/2006/relationships/image" Target="../media/image21.png"/><Relationship Id="rId41" Type="http://schemas.openxmlformats.org/officeDocument/2006/relationships/image" Target="../media/image4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1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77724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200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SACSCOC SUMMER INSTITUTE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704088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Implementing AI Across the Institution</a:t>
            </a:r>
            <a:endParaRPr lang="en-US" sz="5000" dirty="0"/>
          </a:p>
        </p:txBody>
      </p:sp>
      <p:sp>
        <p:nvSpPr>
          <p:cNvPr id="4" name="Text 2"/>
          <p:cNvSpPr/>
          <p:nvPr/>
        </p:nvSpPr>
        <p:spPr>
          <a:xfrm>
            <a:off x="640080" y="3291840"/>
            <a:ext cx="7040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Strategies for Adoption, Capacity Building, and Campus Implementation</a:t>
            </a:r>
            <a:endParaRPr lang="en-US" sz="2400" dirty="0"/>
          </a:p>
        </p:txBody>
      </p:sp>
      <p:pic>
        <p:nvPicPr>
          <p:cNvPr id="5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4526280"/>
            <a:ext cx="704088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</a:t>
            </a:r>
            <a:endParaRPr lang="en-US" sz="17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Chief Artificial Intelligence Officer, Mississippi Artificial Intelligence Network (MAIN)</a:t>
            </a:r>
            <a:endParaRPr lang="en-US" sz="17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Hilton Atlanta   ·   July 20–21, 2026</a:t>
            </a:r>
            <a:endParaRPr lang="en-US" sz="1700" dirty="0"/>
          </a:p>
        </p:txBody>
      </p:sp>
      <p:sp>
        <p:nvSpPr>
          <p:cNvPr id="8" name="Rounded Rectangle 7"/>
          <p:cNvSpPr/>
          <p:nvPr/>
        </p:nvSpPr>
        <p:spPr>
          <a:xfrm>
            <a:off x="8046720" y="777240"/>
            <a:ext cx="3520440" cy="1463040"/>
          </a:xfrm>
          <a:prstGeom prst="round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37160" rIns="137160" rtlCol="0" anchor="ctr"/>
          <a:lstStyle/>
          <a:p>
            <a:pPr algn="ctr"/>
            <a:r>
              <a:rPr sz="2000" b="1" i="0">
                <a:solidFill>
                  <a:srgbClr val="1F3864"/>
                </a:solidFill>
                <a:latin typeface="Arial"/>
              </a:rPr>
              <a:t>Wi-Fi:  SACSCOC2026</a:t>
            </a:r>
          </a:p>
          <a:p>
            <a:pPr algn="ctr">
              <a:spcBef>
                <a:spcPts val="600"/>
              </a:spcBef>
            </a:pPr>
            <a:r>
              <a:rPr sz="2000" b="1" i="0">
                <a:solidFill>
                  <a:srgbClr val="1F3864"/>
                </a:solidFill>
                <a:latin typeface="Arial"/>
              </a:rPr>
              <a:t>Password:  Institute2026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46720" y="2606040"/>
            <a:ext cx="1645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1" i="0">
                <a:solidFill>
                  <a:srgbClr val="1F3864"/>
                </a:solidFill>
                <a:latin typeface="Arial"/>
              </a:rPr>
              <a:t>Connect with 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38160" y="3200400"/>
            <a:ext cx="1463040" cy="1463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0" y="3291840"/>
            <a:ext cx="1280160" cy="12801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046720" y="4754880"/>
            <a:ext cx="16459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rgbClr val="6A737D"/>
                </a:solidFill>
                <a:latin typeface="Arial"/>
              </a:rPr>
              <a:t>linkedin.com/in/kollin-napier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21240" y="2606040"/>
            <a:ext cx="1645920" cy="548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1" i="0">
                <a:solidFill>
                  <a:srgbClr val="1F3864"/>
                </a:solidFill>
                <a:latin typeface="Arial"/>
              </a:rPr>
              <a:t>About MAIN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012680" y="3200400"/>
            <a:ext cx="1463040" cy="146304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4119" y="3291840"/>
            <a:ext cx="1280160" cy="12801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921240" y="4754880"/>
            <a:ext cx="164592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000" b="0" i="0">
                <a:solidFill>
                  <a:srgbClr val="6A737D"/>
                </a:solidFill>
                <a:latin typeface="Arial"/>
              </a:rPr>
              <a:t>mainms.org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WHERE AI CREATES VALUE  ·  1 OF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40080"/>
            <a:ext cx="8229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200" b="1" i="0">
                <a:solidFill>
                  <a:srgbClr val="1F3864"/>
                </a:solidFill>
                <a:latin typeface="Arial"/>
              </a:rPr>
              <a:t>Teaching &amp; Learning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9:15 – 9:45   |   LO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72768"/>
            <a:ext cx="57150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F3864"/>
                </a:solidFill>
                <a:latin typeface="Arial"/>
              </a:rPr>
              <a:t>What it looks like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02996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13055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Course design and feedback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Draft syllabi, rubrics, and assignment variants; faster formative feedback at scale.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08152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318211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Tutoring and practice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Custom course chatbots give students explanation and practice around the clock.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133087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" y="423367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Accessibility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Captioning, alternative formats, and translation built into everyday materials.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1572768"/>
            <a:ext cx="4873752" cy="347472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67728" y="1755648"/>
            <a:ext cx="4297680" cy="3127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1" i="0">
                <a:solidFill>
                  <a:srgbClr val="C9A227"/>
                </a:solidFill>
                <a:latin typeface="Arial"/>
              </a:rPr>
              <a:t>ON A REAL CAMPUS</a:t>
            </a:r>
          </a:p>
          <a:p>
            <a:pPr>
              <a:spcBef>
                <a:spcPts val="700"/>
              </a:spcBef>
            </a:pPr>
            <a:r>
              <a:rPr sz="2000" b="1" i="0">
                <a:solidFill>
                  <a:srgbClr val="FFFFFF"/>
                </a:solidFill>
                <a:latin typeface="Arial"/>
              </a:rPr>
              <a:t>Harvard Business School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Every MBA student receives a ChatGPT Edu account, with custom AI chatbots serving as course tutors.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Across the sector: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61%</a:t>
            </a:r>
            <a:r>
              <a:rPr sz="1500" b="0" i="0">
                <a:solidFill>
                  <a:srgbClr val="FFFFFF"/>
                </a:solidFill>
                <a:latin typeface="Arial"/>
              </a:rPr>
              <a:t> of faculty already use AI in teaching;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80%</a:t>
            </a:r>
            <a:r>
              <a:rPr sz="1500" b="0" i="0">
                <a:solidFill>
                  <a:srgbClr val="FFFFFF"/>
                </a:solidFill>
                <a:latin typeface="Arial"/>
              </a:rPr>
              <a:t> say their institution has not made expectations clear.</a:t>
            </a:r>
          </a:p>
          <a:p>
            <a:pPr>
              <a:spcBef>
                <a:spcPts val="1200"/>
              </a:spcBef>
            </a:pPr>
            <a:r>
              <a:rPr sz="1100" b="0" i="1">
                <a:solidFill>
                  <a:srgbClr val="A9B6CC"/>
                </a:solidFill>
                <a:latin typeface="Arial"/>
              </a:rPr>
              <a:t>Digital Education Council faculty survey (2025); IREX (2026)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303520"/>
            <a:ext cx="10908792" cy="6858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182880" rtlCol="0" anchor="ctr"/>
          <a:lstStyle/>
          <a:p>
            <a:pPr algn="ctr"/>
            <a:r>
              <a:rPr sz="1450" b="1" i="0">
                <a:solidFill>
                  <a:srgbClr val="1F3864"/>
                </a:solidFill>
                <a:latin typeface="Arial"/>
              </a:rPr>
              <a:t>Watch for:   </a:t>
            </a:r>
            <a:r>
              <a:rPr sz="1450" b="0" i="0">
                <a:solidFill>
                  <a:srgbClr val="1F3864"/>
                </a:solidFill>
                <a:latin typeface="Arial"/>
              </a:rPr>
              <a:t>Academic integrity. Detection tools are unreliable; redesign assessment for transparency instead of policing.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0080" y="1225296"/>
            <a:ext cx="1088136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has your campus published AI expectations for faculty?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WHERE AI CREATES VALUE  ·  2 OF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40080"/>
            <a:ext cx="8229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200" b="1" i="0">
                <a:solidFill>
                  <a:srgbClr val="1F3864"/>
                </a:solidFill>
                <a:latin typeface="Arial"/>
              </a:rPr>
              <a:t>Student Services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9:15 – 9:45   |   LO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72768"/>
            <a:ext cx="57150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F3864"/>
                </a:solidFill>
                <a:latin typeface="Arial"/>
              </a:rPr>
              <a:t>What it looks like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02996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13055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Enrollment and aid FAQs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Around-the-clock answers during peak season, when students actually ask.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08152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318211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Melt and nudge campaigns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Personalized outreach from commitment through the first term.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133087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" y="423367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Advising early alerts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Flag disengagement early; advisors decide the outreach.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1572768"/>
            <a:ext cx="4873752" cy="347472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67728" y="1755648"/>
            <a:ext cx="4297680" cy="3127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1" i="0">
                <a:solidFill>
                  <a:srgbClr val="C9A227"/>
                </a:solidFill>
                <a:latin typeface="Arial"/>
              </a:rPr>
              <a:t>ON A REAL CAMPUS</a:t>
            </a:r>
          </a:p>
          <a:p>
            <a:pPr>
              <a:spcBef>
                <a:spcPts val="700"/>
              </a:spcBef>
            </a:pPr>
            <a:r>
              <a:rPr sz="2000" b="1" i="0">
                <a:solidFill>
                  <a:srgbClr val="FFFFFF"/>
                </a:solidFill>
                <a:latin typeface="Arial"/>
              </a:rPr>
              <a:t>Georgia State University</a:t>
            </a:r>
          </a:p>
          <a:p>
            <a:pPr>
              <a:spcBef>
                <a:spcPts val="1200"/>
              </a:spcBef>
            </a:pPr>
            <a:r>
              <a:rPr sz="1500" b="0">
                <a:solidFill>
                  <a:srgbClr val="FFFFFF"/>
                </a:solidFill>
                <a:latin typeface="Arial"/>
              </a:rPr>
              <a:t>In the 2016 randomized trial, the Pounce chatbot cut summer melt </a:t>
            </a:r>
            <a:r>
              <a:rPr sz="1500" b="1">
                <a:solidFill>
                  <a:srgbClr val="C9A227"/>
                </a:solidFill>
                <a:latin typeface="Arial"/>
              </a:rPr>
              <a:t>21.4%</a:t>
            </a:r>
            <a:r>
              <a:rPr sz="1500" b="0">
                <a:solidFill>
                  <a:srgbClr val="FFFFFF"/>
                </a:solidFill>
                <a:latin typeface="Arial"/>
              </a:rPr>
              <a:t>, about </a:t>
            </a:r>
            <a:r>
              <a:rPr sz="1500" b="1">
                <a:solidFill>
                  <a:srgbClr val="C9A227"/>
                </a:solidFill>
                <a:latin typeface="Arial"/>
              </a:rPr>
              <a:t>300 more students</a:t>
            </a:r>
            <a:r>
              <a:rPr sz="1500" b="0">
                <a:solidFill>
                  <a:srgbClr val="FFFFFF"/>
                </a:solidFill>
                <a:latin typeface="Arial"/>
              </a:rPr>
              <a:t> enrolled; Pell-eligible students used it a third more.</a:t>
            </a:r>
          </a:p>
          <a:p>
            <a:pPr>
              <a:spcBef>
                <a:spcPts val="1200"/>
              </a:spcBef>
            </a:pPr>
            <a:r>
              <a:rPr sz="1500" b="0">
                <a:solidFill>
                  <a:srgbClr val="FFFFFF"/>
                </a:solidFill>
                <a:latin typeface="Arial"/>
              </a:rPr>
              <a:t>Today: a </a:t>
            </a:r>
            <a:r>
              <a:rPr sz="1500" b="1">
                <a:solidFill>
                  <a:srgbClr val="C9A227"/>
                </a:solidFill>
                <a:latin typeface="Arial"/>
              </a:rPr>
              <a:t>$7.6M U.S. Department of Education study (2024)</a:t>
            </a:r>
            <a:r>
              <a:rPr sz="1500" b="0">
                <a:solidFill>
                  <a:srgbClr val="FFFFFF"/>
                </a:solidFill>
                <a:latin typeface="Arial"/>
              </a:rPr>
              <a:t> is scaling course chatbots at Georgia State and Morgan State; an early course trial raised B-or-higher grades </a:t>
            </a:r>
            <a:r>
              <a:rPr sz="1500" b="1">
                <a:solidFill>
                  <a:srgbClr val="C9A227"/>
                </a:solidFill>
                <a:latin typeface="Arial"/>
              </a:rPr>
              <a:t>5 to 6 points</a:t>
            </a:r>
            <a:r>
              <a:rPr sz="1500" b="0">
                <a:solidFill>
                  <a:srgbClr val="FFFFFF"/>
                </a:solidFill>
                <a:latin typeface="Arial"/>
              </a:rPr>
              <a:t>.</a:t>
            </a:r>
          </a:p>
          <a:p>
            <a:pPr>
              <a:spcBef>
                <a:spcPts val="1200"/>
              </a:spcBef>
            </a:pPr>
            <a:r>
              <a:rPr sz="1100" i="1">
                <a:solidFill>
                  <a:srgbClr val="A9B6CC"/>
                </a:solidFill>
                <a:latin typeface="Arial"/>
              </a:rPr>
              <a:t>Georgia State RCT (2016); NISS / U.S. Dept. of Education (2024)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303520"/>
            <a:ext cx="10908792" cy="6858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182880" rtlCol="0" anchor="ctr"/>
          <a:lstStyle/>
          <a:p>
            <a:pPr algn="ctr"/>
            <a:r>
              <a:rPr sz="1450" b="1" i="0">
                <a:solidFill>
                  <a:srgbClr val="1F3864"/>
                </a:solidFill>
                <a:latin typeface="Arial"/>
              </a:rPr>
              <a:t>Watch for:   </a:t>
            </a:r>
            <a:r>
              <a:rPr sz="1450" b="0" i="0">
                <a:solidFill>
                  <a:srgbClr val="1F3864"/>
                </a:solidFill>
                <a:latin typeface="Arial"/>
              </a:rPr>
              <a:t>FERPA and vendor data terms come first, and outreach stays human in the loop.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0080" y="1225296"/>
            <a:ext cx="1088136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could a student get a financial aid answer from you at 9 pm tonight?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WHERE AI CREATES VALUE  ·  3 OF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40080"/>
            <a:ext cx="8229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200" b="1" i="0">
                <a:solidFill>
                  <a:srgbClr val="1F3864"/>
                </a:solidFill>
                <a:latin typeface="Arial"/>
              </a:rPr>
              <a:t>Operations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9:15 – 9:45   |   LO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72768"/>
            <a:ext cx="57150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F3864"/>
                </a:solidFill>
                <a:latin typeface="Arial"/>
              </a:rPr>
              <a:t>What it looks like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02996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13055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Document processing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Transcripts, applications, records requests, invoices.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08152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318211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Notes and drafting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Minutes, summaries, routine correspondence, position descriptions.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133087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" y="423367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Service desks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HR and IT answers drawn from your own policy documents.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1572768"/>
            <a:ext cx="4873752" cy="347472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67728" y="1755648"/>
            <a:ext cx="4297680" cy="3127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1" i="0">
                <a:solidFill>
                  <a:srgbClr val="C9A227"/>
                </a:solidFill>
                <a:latin typeface="Arial"/>
              </a:rPr>
              <a:t>ON A REAL CAMPUS</a:t>
            </a:r>
          </a:p>
          <a:p>
            <a:pPr>
              <a:spcBef>
                <a:spcPts val="700"/>
              </a:spcBef>
            </a:pPr>
            <a:r>
              <a:rPr sz="2000" b="1" i="0">
                <a:solidFill>
                  <a:srgbClr val="FFFFFF"/>
                </a:solidFill>
                <a:latin typeface="Arial"/>
              </a:rPr>
              <a:t>Illinois Institute of Technology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Automated transcript processing that took staff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4 to 6 weeks</a:t>
            </a:r>
            <a:r>
              <a:rPr sz="1500" b="0" i="0">
                <a:solidFill>
                  <a:srgbClr val="FFFFFF"/>
                </a:solidFill>
                <a:latin typeface="Arial"/>
              </a:rPr>
              <a:t> now completes in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a few hours</a:t>
            </a:r>
            <a:r>
              <a:rPr sz="1500" b="0" i="0">
                <a:solidFill>
                  <a:srgbClr val="FFFFFF"/>
                </a:solidFill>
                <a:latin typeface="Arial"/>
              </a:rPr>
              <a:t>.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Many operational wins start with tools you already license, before any new procurement.</a:t>
            </a:r>
          </a:p>
          <a:p>
            <a:pPr>
              <a:spcBef>
                <a:spcPts val="1200"/>
              </a:spcBef>
            </a:pPr>
            <a:r>
              <a:rPr sz="1100" b="0" i="1">
                <a:solidFill>
                  <a:srgbClr val="A9B6CC"/>
                </a:solidFill>
                <a:latin typeface="Arial"/>
              </a:rPr>
              <a:t>AWS public sector case study; cited in IREX (2026)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303520"/>
            <a:ext cx="10908792" cy="6858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182880" rtlCol="0" anchor="ctr"/>
          <a:lstStyle/>
          <a:p>
            <a:pPr algn="ctr"/>
            <a:r>
              <a:rPr sz="1450" b="1" i="0">
                <a:solidFill>
                  <a:srgbClr val="1F3864"/>
                </a:solidFill>
                <a:latin typeface="Arial"/>
              </a:rPr>
              <a:t>Watch for:   </a:t>
            </a:r>
            <a:r>
              <a:rPr sz="1450" b="0" i="0">
                <a:solidFill>
                  <a:srgbClr val="1F3864"/>
                </a:solidFill>
                <a:latin typeface="Arial"/>
              </a:rPr>
              <a:t>Procurement and data-protection terms; never put sensitive records into consumer tools.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0080" y="1225296"/>
            <a:ext cx="1088136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does a routine document at your college still take weeks to process?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WHERE AI CREATES VALUE  ·  4 OF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40080"/>
            <a:ext cx="8229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200" b="1" i="0">
                <a:solidFill>
                  <a:srgbClr val="1F3864"/>
                </a:solidFill>
                <a:latin typeface="Arial"/>
              </a:rPr>
              <a:t>Assessment &amp; IE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9:15 – 9:45   |   LO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72768"/>
            <a:ext cx="57150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F3864"/>
                </a:solidFill>
                <a:latin typeface="Arial"/>
              </a:rPr>
              <a:t>What it looks like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02996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13055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Evidence synthesis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Summarize program-review artifacts, minutes, and survey comments.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08152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318211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Report drafting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First drafts of assessment narratives and rubric alignment maps.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133087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" y="423367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Qualitative coding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A first pass at themes in open-ended responses, verified by humans.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1572768"/>
            <a:ext cx="4873752" cy="347472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67728" y="1755648"/>
            <a:ext cx="4297680" cy="3127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1" i="0">
                <a:solidFill>
                  <a:srgbClr val="C9A227"/>
                </a:solidFill>
                <a:latin typeface="Arial"/>
              </a:rPr>
              <a:t>THE ACCREDITATION SIGNAL</a:t>
            </a:r>
          </a:p>
          <a:p>
            <a:pPr>
              <a:spcBef>
                <a:spcPts val="700"/>
              </a:spcBef>
            </a:pPr>
            <a:r>
              <a:rPr sz="2000" b="1" i="0">
                <a:solidFill>
                  <a:srgbClr val="FFFFFF"/>
                </a:solidFill>
                <a:latin typeface="Arial"/>
              </a:rPr>
              <a:t>C-RAC Statement, October 2025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The regional accreditors,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SACSCOC among them</a:t>
            </a:r>
            <a:r>
              <a:rPr sz="1500" b="0" i="0">
                <a:solidFill>
                  <a:srgbClr val="FFFFFF"/>
                </a:solidFill>
                <a:latin typeface="Arial"/>
              </a:rPr>
              <a:t>, affirm that transparent, accountable AI use in learning evaluation is compatible with accreditation standards.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Few named public campus examples exist yet. This is a place your institution can lead.</a:t>
            </a:r>
          </a:p>
          <a:p>
            <a:pPr>
              <a:spcBef>
                <a:spcPts val="1200"/>
              </a:spcBef>
            </a:pPr>
            <a:r>
              <a:rPr sz="1100" b="0" i="1">
                <a:solidFill>
                  <a:srgbClr val="A9B6CC"/>
                </a:solidFill>
                <a:latin typeface="Arial"/>
              </a:rPr>
              <a:t>C-RAC (2025); EDUCAUSE, The Impact of AI on Work in Higher Education (2026)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303520"/>
            <a:ext cx="10908792" cy="6858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182880" rtlCol="0" anchor="ctr"/>
          <a:lstStyle/>
          <a:p>
            <a:pPr algn="ctr"/>
            <a:r>
              <a:rPr sz="1450" b="1" i="0">
                <a:solidFill>
                  <a:srgbClr val="1F3864"/>
                </a:solidFill>
                <a:latin typeface="Arial"/>
              </a:rPr>
              <a:t>Watch for:   </a:t>
            </a:r>
            <a:r>
              <a:rPr sz="1450" b="0" i="0">
                <a:solidFill>
                  <a:srgbClr val="1F3864"/>
                </a:solidFill>
                <a:latin typeface="Arial"/>
              </a:rPr>
              <a:t>Anything touching student outcomes gets human review and a documented methodology.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0080" y="1225296"/>
            <a:ext cx="1088136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has anyone used AI on program-review evidence yet?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84048"/>
            <a:ext cx="8229600" cy="292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WHERE AI CREATES VALUE  ·  5 OF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640080"/>
            <a:ext cx="822960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200" b="1" i="0">
                <a:solidFill>
                  <a:srgbClr val="1F3864"/>
                </a:solidFill>
                <a:latin typeface="Arial"/>
              </a:rPr>
              <a:t>Decision-Making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9:15 – 9:45   |   LO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572768"/>
            <a:ext cx="57150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600" b="1" i="0">
                <a:solidFill>
                  <a:srgbClr val="1F3864"/>
                </a:solidFill>
                <a:latin typeface="Arial"/>
              </a:rPr>
              <a:t>What it looks like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202996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13055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Early-warning analytics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Course-level risk signals in week two, not week ten.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081528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318211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Scenario planning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Enrollment, capacity, and budget models you can question in plain language.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0080" y="4133087"/>
            <a:ext cx="5715000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68680" y="4233672"/>
            <a:ext cx="530352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Cabinet data literacy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Leaders who can interrogate a model make better calls than leaders who trust one.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75120" y="1572768"/>
            <a:ext cx="4873752" cy="347472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967728" y="1755648"/>
            <a:ext cx="4297680" cy="31272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50" b="1" i="0">
                <a:solidFill>
                  <a:srgbClr val="C9A227"/>
                </a:solidFill>
                <a:latin typeface="Arial"/>
              </a:rPr>
              <a:t>ON A REAL CAMPUS</a:t>
            </a:r>
          </a:p>
          <a:p>
            <a:pPr>
              <a:spcBef>
                <a:spcPts val="700"/>
              </a:spcBef>
            </a:pPr>
            <a:r>
              <a:rPr sz="2000" b="1" i="0">
                <a:solidFill>
                  <a:srgbClr val="FFFFFF"/>
                </a:solidFill>
                <a:latin typeface="Arial"/>
              </a:rPr>
              <a:t>Ivy Tech Community College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Machine learning on LMS data predicts course outcomes with about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80% accuracy by week two</a:t>
            </a:r>
            <a:r>
              <a:rPr sz="1500" b="0" i="0">
                <a:solidFill>
                  <a:srgbClr val="FFFFFF"/>
                </a:solidFill>
                <a:latin typeface="Arial"/>
              </a:rPr>
              <a:t>.</a:t>
            </a:r>
          </a:p>
          <a:p>
            <a:pPr>
              <a:spcBef>
                <a:spcPts val="1200"/>
              </a:spcBef>
            </a:pPr>
            <a:r>
              <a:rPr sz="1500" b="0" i="0">
                <a:solidFill>
                  <a:srgbClr val="FFFFFF"/>
                </a:solidFill>
                <a:latin typeface="Arial"/>
              </a:rPr>
              <a:t>A fall 2016 pilot flagged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16,000 at-risk students</a:t>
            </a:r>
            <a:r>
              <a:rPr sz="1500" b="0" i="0">
                <a:solidFill>
                  <a:srgbClr val="FFFFFF"/>
                </a:solidFill>
                <a:latin typeface="Arial"/>
              </a:rPr>
              <a:t>; outreach helped about </a:t>
            </a:r>
            <a:r>
              <a:rPr sz="1500" b="1" i="0">
                <a:solidFill>
                  <a:srgbClr val="C9A227"/>
                </a:solidFill>
                <a:latin typeface="Arial"/>
              </a:rPr>
              <a:t>3,000 move to passing</a:t>
            </a:r>
            <a:r>
              <a:rPr sz="1500" b="0" i="0">
                <a:solidFill>
                  <a:srgbClr val="FFFFFF"/>
                </a:solidFill>
                <a:latin typeface="Arial"/>
              </a:rPr>
              <a:t>.</a:t>
            </a:r>
          </a:p>
          <a:p>
            <a:pPr>
              <a:spcBef>
                <a:spcPts val="1200"/>
              </a:spcBef>
            </a:pPr>
            <a:r>
              <a:rPr sz="1100" b="0" i="1">
                <a:solidFill>
                  <a:srgbClr val="A9B6CC"/>
                </a:solidFill>
                <a:latin typeface="Arial"/>
              </a:rPr>
              <a:t>Google Cloud education case study, 2016 pilot (a two-year system, not a flagship)</a:t>
            </a:r>
          </a:p>
          <a:p>
            <a:pPr>
              <a:spcBef>
                <a:spcPts val="1000"/>
              </a:spcBef>
            </a:pPr>
            <a:r>
              <a:rPr sz="1200" i="1">
                <a:solidFill>
                  <a:srgbClr val="C9A227"/>
                </a:solidFill>
                <a:latin typeface="Arial"/>
              </a:rPr>
              <a:t>Why a 2016 example? Documented, evaluated cases are still rare. The new federal trials report through 2027.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303520"/>
            <a:ext cx="10908792" cy="6858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0" rIns="182880" rtlCol="0" anchor="ctr"/>
          <a:lstStyle/>
          <a:p>
            <a:pPr algn="ctr"/>
            <a:r>
              <a:rPr sz="1450" b="1" i="0">
                <a:solidFill>
                  <a:srgbClr val="1F3864"/>
                </a:solidFill>
                <a:latin typeface="Arial"/>
              </a:rPr>
              <a:t>Watch for:   </a:t>
            </a:r>
            <a:r>
              <a:rPr sz="1450" b="0" i="0">
                <a:solidFill>
                  <a:srgbClr val="1F3864"/>
                </a:solidFill>
                <a:latin typeface="Arial"/>
              </a:rPr>
              <a:t>Bias and explainability. A prediction triggers a human conversation, never an automatic decision.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40080" y="1225296"/>
            <a:ext cx="1088136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would you know by week two which students are at risk this fall?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State-Level Case: Mississippi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4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1554480"/>
            <a:ext cx="5272888" cy="4206240"/>
          </a:xfrm>
          <a:prstGeom prst="roundRect">
            <a:avLst>
              <a:gd name="adj" fmla="val 1739"/>
            </a:avLst>
          </a:prstGeom>
          <a:solidFill>
            <a:srgbClr val="1F3864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960120" y="1874520"/>
            <a:ext cx="4632808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300" b="1" dirty="0">
                <a:solidFill>
                  <a:srgbClr val="FFFFFF"/>
                </a:solidFill>
              </a:rPr>
              <a:t>Mississippi Statewide AI Framework</a:t>
            </a:r>
            <a:endParaRPr lang="en-US" sz="2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BD6EA"/>
                </a:solidFill>
              </a:rPr>
              <a:t>AI Workforce Readiness Council · AccelerateMS · MAIN</a:t>
            </a:r>
            <a:endParaRPr lang="en-US" sz="2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800" dirty="0">
                <a:solidFill>
                  <a:srgbClr val="000000"/>
                </a:solidFill>
              </a:rPr>
              <a:t> </a:t>
            </a:r>
            <a:endParaRPr lang="en-US" sz="23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E6ECF6"/>
                </a:solidFill>
              </a:rPr>
              <a:t>A shared, cross-sector reference aligning AI readiness from K-12 through the workforce.</a:t>
            </a:r>
            <a:r>
              <a:rPr sz="1600">
                <a:solidFill>
                  <a:srgbClr val="E6ECF6"/>
                </a:solidFill>
              </a:rPr>
              <a:t> It sets five statewide priorities and 11 core AI skill domains, spanning K-12 through career.</a:t>
            </a:r>
            <a:endParaRPr lang="en-US" sz="2300" dirty="0"/>
          </a:p>
          <a:p>
            <a:pPr>
              <a:spcBef>
                <a:spcPts val="1000"/>
              </a:spcBef>
            </a:pPr>
            <a:r>
              <a:rPr sz="1600" i="1">
                <a:solidFill>
                  <a:srgbClr val="C9D3E4"/>
                </a:solidFill>
                <a:latin typeface="Arial"/>
              </a:rPr>
              <a:t>The transferable question: what statewide AI capacity exists in your state, and is your institution plugged into it?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93408" y="1572768"/>
            <a:ext cx="4864608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The five statewide priorities</a:t>
            </a:r>
          </a:p>
        </p:txBody>
      </p:sp>
      <p:sp>
        <p:nvSpPr>
          <p:cNvPr id="17" name="Oval 16"/>
          <p:cNvSpPr/>
          <p:nvPr/>
        </p:nvSpPr>
        <p:spPr>
          <a:xfrm>
            <a:off x="6327648" y="2075688"/>
            <a:ext cx="219456" cy="219456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693408" y="2011680"/>
            <a:ext cx="4864608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50" b="0" i="0">
                <a:solidFill>
                  <a:srgbClr val="1F3864"/>
                </a:solidFill>
                <a:latin typeface="Arial"/>
              </a:rPr>
              <a:t>AI literacy and access for all</a:t>
            </a:r>
          </a:p>
        </p:txBody>
      </p:sp>
      <p:sp>
        <p:nvSpPr>
          <p:cNvPr id="19" name="Oval 18"/>
          <p:cNvSpPr/>
          <p:nvPr/>
        </p:nvSpPr>
        <p:spPr>
          <a:xfrm>
            <a:off x="6327648" y="2807208"/>
            <a:ext cx="219456" cy="219456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693408" y="2743200"/>
            <a:ext cx="4864608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50" b="0" i="0">
                <a:solidFill>
                  <a:srgbClr val="1F3864"/>
                </a:solidFill>
                <a:latin typeface="Arial"/>
              </a:rPr>
              <a:t>Ethics and responsibility</a:t>
            </a:r>
          </a:p>
        </p:txBody>
      </p:sp>
      <p:sp>
        <p:nvSpPr>
          <p:cNvPr id="21" name="Oval 20"/>
          <p:cNvSpPr/>
          <p:nvPr/>
        </p:nvSpPr>
        <p:spPr>
          <a:xfrm>
            <a:off x="6327648" y="3538727"/>
            <a:ext cx="219456" cy="219456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693408" y="3474720"/>
            <a:ext cx="4864608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50" b="0" i="0">
                <a:solidFill>
                  <a:srgbClr val="1F3864"/>
                </a:solidFill>
                <a:latin typeface="Arial"/>
              </a:rPr>
              <a:t>Data privacy and security</a:t>
            </a:r>
          </a:p>
        </p:txBody>
      </p:sp>
      <p:sp>
        <p:nvSpPr>
          <p:cNvPr id="23" name="Oval 22"/>
          <p:cNvSpPr/>
          <p:nvPr/>
        </p:nvSpPr>
        <p:spPr>
          <a:xfrm>
            <a:off x="6327648" y="4270248"/>
            <a:ext cx="219456" cy="219456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693408" y="4206240"/>
            <a:ext cx="4864608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50" b="0" i="0">
                <a:solidFill>
                  <a:srgbClr val="1F3864"/>
                </a:solidFill>
                <a:latin typeface="Arial"/>
              </a:rPr>
              <a:t>Workforce readiness</a:t>
            </a:r>
          </a:p>
        </p:txBody>
      </p:sp>
      <p:sp>
        <p:nvSpPr>
          <p:cNvPr id="25" name="Oval 24"/>
          <p:cNvSpPr/>
          <p:nvPr/>
        </p:nvSpPr>
        <p:spPr>
          <a:xfrm>
            <a:off x="6327648" y="5001768"/>
            <a:ext cx="219456" cy="219456"/>
          </a:xfrm>
          <a:prstGeom prst="ellipse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6693408" y="4937759"/>
            <a:ext cx="4864608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50" b="0" i="0">
                <a:solidFill>
                  <a:srgbClr val="1F3864"/>
                </a:solidFill>
                <a:latin typeface="Arial"/>
              </a:rPr>
              <a:t>Alignment with statewide economic and educational initiatives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>
                <a:solidFill>
                  <a:srgbClr val="1F3864"/>
                </a:solidFill>
                <a:latin typeface="Arial"/>
              </a:rPr>
              <a:t>9:15 – 9:45   |   LO 1</a:t>
            </a:r>
          </a:p>
        </p:txBody>
      </p:sp>
      <p:pic>
        <p:nvPicPr>
          <p:cNvPr id="29" name="Picture 28" descr="qr_framewor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408" y="5303520"/>
            <a:ext cx="868680" cy="86868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726679" y="5413248"/>
            <a:ext cx="4480560" cy="6858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300" b="1">
                <a:solidFill>
                  <a:srgbClr val="1F3864"/>
                </a:solidFill>
                <a:latin typeface="Arial"/>
              </a:rPr>
              <a:t>Read the full framework</a:t>
            </a:r>
          </a:p>
          <a:p>
            <a:pPr>
              <a:spcBef>
                <a:spcPts val="300"/>
              </a:spcBef>
            </a:pPr>
            <a:r>
              <a:rPr sz="1400">
                <a:solidFill>
                  <a:srgbClr val="1F3864"/>
                </a:solidFill>
                <a:latin typeface="Arial"/>
              </a:rPr>
              <a:t>mainms.org/statewide-ai-framework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554480" cy="402336"/>
          </a:xfrm>
          <a:prstGeom prst="roundRect">
            <a:avLst>
              <a:gd name="adj" fmla="val 18182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554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2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9:45 – 10:20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331720" y="50292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OUTCOMES 1 &amp; 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911535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1: Use-Case Prioritization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 where to start, on purpose.</a:t>
            </a:r>
            <a:endParaRPr lang="en-US" sz="2200" dirty="0"/>
          </a:p>
        </p:txBody>
      </p:sp>
      <p:pic>
        <p:nvPicPr>
          <p:cNvPr id="7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1: How It Works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9:45 – 10:20   |   LO 1, 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6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Worksheet:  </a:t>
            </a:r>
            <a:r>
              <a:rPr lang="en-US" sz="14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Use-Case Prioritization Template  (conference app  ·  mainms.org/sacscoc)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155448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640080" y="15544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508760" y="1463040"/>
            <a:ext cx="697961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List   </a:t>
            </a:r>
            <a:r>
              <a:rPr lang="en-US" sz="1650" dirty="0">
                <a:solidFill>
                  <a:srgbClr val="2B2B2B"/>
                </a:solidFill>
              </a:rPr>
              <a:t>On the Use-Case Prioritization worksheet, each person catalogs two or three AI use cases for your campus.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640080" y="251460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640080" y="25146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508760" y="2423160"/>
            <a:ext cx="697961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Score   </a:t>
            </a:r>
            <a:r>
              <a:rPr lang="en-US" sz="1650" dirty="0">
                <a:solidFill>
                  <a:srgbClr val="2B2B2B"/>
                </a:solidFill>
              </a:rPr>
              <a:t>Rate each one for value, feasibility, risk, and mission alignment, straight across the worksheet columns.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640080" y="347472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640080" y="34747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508760" y="3383280"/>
            <a:ext cx="697961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Compare &amp; post   </a:t>
            </a:r>
            <a:r>
              <a:rPr lang="en-US" sz="1650" dirty="0">
                <a:solidFill>
                  <a:srgbClr val="2B2B2B"/>
                </a:solidFill>
              </a:rPr>
              <a:t>Discuss as a table, agree on your top one or two, and your scribe posts them on the wall sheet.</a:t>
            </a:r>
            <a:endParaRPr lang="en-US" sz="1900" dirty="0"/>
          </a:p>
        </p:txBody>
      </p:sp>
      <p:sp>
        <p:nvSpPr>
          <p:cNvPr id="17" name="Shape 14"/>
          <p:cNvSpPr/>
          <p:nvPr/>
        </p:nvSpPr>
        <p:spPr>
          <a:xfrm>
            <a:off x="640080" y="443484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640080" y="4434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1508760" y="4343400"/>
            <a:ext cx="697961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Gallery &amp; keep   </a:t>
            </a:r>
            <a:r>
              <a:rPr lang="en-US" sz="1650" dirty="0">
                <a:solidFill>
                  <a:srgbClr val="2B2B2B"/>
                </a:solidFill>
              </a:rPr>
              <a:t>Walk the wall for two minutes, then keep your own top use case for your plan.</a:t>
            </a:r>
            <a:endParaRPr lang="en-US" sz="1900" dirty="0"/>
          </a:p>
        </p:txBody>
      </p:sp>
      <p:sp>
        <p:nvSpPr>
          <p:cNvPr id="20" name="Shape 17"/>
          <p:cNvSpPr/>
          <p:nvPr/>
        </p:nvSpPr>
        <p:spPr>
          <a:xfrm>
            <a:off x="8671255" y="1600200"/>
            <a:ext cx="2880360" cy="3840480"/>
          </a:xfrm>
          <a:prstGeom prst="roundRect">
            <a:avLst>
              <a:gd name="adj" fmla="val 2540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Text 18"/>
          <p:cNvSpPr/>
          <p:nvPr/>
        </p:nvSpPr>
        <p:spPr>
          <a:xfrm>
            <a:off x="8854135" y="1828800"/>
            <a:ext cx="251460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1F3864"/>
                </a:solidFill>
              </a:rPr>
              <a:t>Run the clock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8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Set up: 2 min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List and score: 12 min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Compare and post: 7 min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Gallery walk: 6 min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Debrief: 8 min</a:t>
            </a:r>
            <a:endParaRPr lang="en-US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75488"/>
            <a:ext cx="8714232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 i="0">
                <a:solidFill>
                  <a:srgbClr val="1F3864"/>
                </a:solidFill>
                <a:latin typeface="Arial"/>
              </a:rPr>
              <a:t>What a Scored List Looks Like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9:45 – 10:20   |   LO 1,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25880"/>
            <a:ext cx="1090879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EXAMPLE</a:t>
            </a:r>
            <a:r>
              <a:rPr sz="1200" b="0" i="0">
                <a:solidFill>
                  <a:srgbClr val="1F3864"/>
                </a:solidFill>
                <a:latin typeface="Arial"/>
              </a:rPr>
              <a:t>   One scored worksheet from fictional Riverbend State (full set: app or mainms.org/sacscoc). The table then agrees which one or two go to the wall.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20240"/>
            <a:ext cx="10908792" cy="105156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68680" y="2139696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1F3864"/>
                </a:solidFill>
                <a:latin typeface="Arial"/>
              </a:rPr>
              <a:t>AI advising nudges and early-alert outreach  (Student Services)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2139696"/>
            <a:ext cx="58064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F3864"/>
                </a:solidFill>
                <a:latin typeface="Arial"/>
              </a:rPr>
              <a:t>Value High  ·  Feasibility Medium  ·  Risk Medium  ·  Mission High      Priority 1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3291840"/>
            <a:ext cx="10908792" cy="105156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3511296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1F3864"/>
                </a:solidFill>
                <a:latin typeface="Arial"/>
              </a:rPr>
              <a:t>Assessment-evidence synthesis for program review  (Assessment / IE)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0" y="3511296"/>
            <a:ext cx="58064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F3864"/>
                </a:solidFill>
                <a:latin typeface="Arial"/>
              </a:rPr>
              <a:t>Value High  ·  Feasibility Medium  ·  Risk Medium  ·  Mission High      Priority 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09160"/>
            <a:ext cx="10908792" cy="64008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The strongest first move is rarely the most ambitious idea. Pick what you can start, govern, and measure this year.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Worksheet:  </a:t>
            </a:r>
            <a:r>
              <a:rPr sz="1400" b="0" i="1">
                <a:solidFill>
                  <a:srgbClr val="1F3864"/>
                </a:solidFill>
                <a:latin typeface="Arial"/>
              </a:rPr>
              <a:t>Use-Case Prioritization Template  (conference app  ·  mainms.org/sacscoc)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051560"/>
            <a:ext cx="10911535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Coffee Break</a:t>
            </a:r>
            <a:endParaRPr lang="en-US" sz="5600" dirty="0"/>
          </a:p>
        </p:txBody>
      </p:sp>
      <p:sp>
        <p:nvSpPr>
          <p:cNvPr id="3" name="Text 1"/>
          <p:cNvSpPr/>
          <p:nvPr/>
        </p:nvSpPr>
        <p:spPr>
          <a:xfrm>
            <a:off x="640080" y="2240280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Back at 10:35. Grab coffee and meet someone from another institution.</a:t>
            </a:r>
            <a:endParaRPr lang="en-US" sz="2200" dirty="0"/>
          </a:p>
        </p:txBody>
      </p:sp>
      <p:pic>
        <p:nvPicPr>
          <p:cNvPr id="4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8880" y="3337560"/>
            <a:ext cx="3246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700" b="1" i="0">
                <a:solidFill>
                  <a:srgbClr val="1F3864"/>
                </a:solidFill>
                <a:latin typeface="Arial"/>
              </a:rPr>
              <a:t>Connect with me</a:t>
            </a:r>
          </a:p>
        </p:txBody>
      </p:sp>
      <p:pic>
        <p:nvPicPr>
          <p:cNvPr id="7" name="Picture 6" descr="qr_l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6140" y="3840480"/>
            <a:ext cx="1371600" cy="1371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68880" y="5349240"/>
            <a:ext cx="32461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0" i="0">
                <a:solidFill>
                  <a:srgbClr val="44546A"/>
                </a:solidFill>
                <a:latin typeface="Arial"/>
              </a:rPr>
              <a:t>linkedin.com/in/kollin-napier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3337560"/>
            <a:ext cx="3246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700" b="1" i="0">
                <a:solidFill>
                  <a:srgbClr val="1F3864"/>
                </a:solidFill>
                <a:latin typeface="Arial"/>
              </a:rPr>
              <a:t>Learn more about MAIN</a:t>
            </a:r>
          </a:p>
        </p:txBody>
      </p:sp>
      <p:pic>
        <p:nvPicPr>
          <p:cNvPr id="10" name="Picture 9" descr="qr_ma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0" y="3840480"/>
            <a:ext cx="1371600" cy="1371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492240" y="5349240"/>
            <a:ext cx="32461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0" i="0">
                <a:solidFill>
                  <a:srgbClr val="44546A"/>
                </a:solidFill>
                <a:latin typeface="Arial"/>
              </a:rPr>
              <a:t>mainms.org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F953BB-E887-5BB8-7B59-2A2EB01A9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extLst>
              <a:ext uri="{FF2B5EF4-FFF2-40B4-BE49-F238E27FC236}">
                <a16:creationId xmlns:a16="http://schemas.microsoft.com/office/drawing/2014/main" id="{5F25835F-00B7-697E-E7E4-3509018FC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339" y="-190829"/>
            <a:ext cx="7529321" cy="6858000"/>
          </a:xfrm>
          <a:prstGeom prst="rect">
            <a:avLst/>
          </a:prstGeom>
        </p:spPr>
      </p:pic>
      <p:sp>
        <p:nvSpPr>
          <p:cNvPr id="53" name="Freeform 2">
            <a:extLst>
              <a:ext uri="{FF2B5EF4-FFF2-40B4-BE49-F238E27FC236}">
                <a16:creationId xmlns:a16="http://schemas.microsoft.com/office/drawing/2014/main" id="{6491BF79-B4C2-3835-BA22-BE61406D87D0}"/>
              </a:ext>
            </a:extLst>
          </p:cNvPr>
          <p:cNvSpPr/>
          <p:nvPr/>
        </p:nvSpPr>
        <p:spPr>
          <a:xfrm>
            <a:off x="93466" y="6178378"/>
            <a:ext cx="1273872" cy="520536"/>
          </a:xfrm>
          <a:custGeom>
            <a:avLst/>
            <a:gdLst/>
            <a:ahLst/>
            <a:cxnLst/>
            <a:rect l="l" t="t" r="r" b="b"/>
            <a:pathLst>
              <a:path w="3342782" h="1356613">
                <a:moveTo>
                  <a:pt x="0" y="0"/>
                </a:moveTo>
                <a:lnTo>
                  <a:pt x="3342782" y="0"/>
                </a:lnTo>
                <a:lnTo>
                  <a:pt x="3342782" y="1356612"/>
                </a:lnTo>
                <a:lnTo>
                  <a:pt x="0" y="13566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54" name="Picture 53" descr="A logo with a smile&#10;&#10;AI-generated content may be incorrect.">
            <a:extLst>
              <a:ext uri="{FF2B5EF4-FFF2-40B4-BE49-F238E27FC236}">
                <a16:creationId xmlns:a16="http://schemas.microsoft.com/office/drawing/2014/main" id="{27EE05ED-830F-1E26-AFF2-C575A64AA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6314" y="6252237"/>
            <a:ext cx="843295" cy="504296"/>
          </a:xfrm>
          <a:prstGeom prst="rect">
            <a:avLst/>
          </a:prstGeom>
        </p:spPr>
      </p:pic>
      <p:pic>
        <p:nvPicPr>
          <p:cNvPr id="55" name="Picture 5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5E75755B-F0AD-5145-2933-0670CAB5EA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0277" y="6036065"/>
            <a:ext cx="2050700" cy="917956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54AED12D-407E-346A-DD93-D811F9819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00981" y="6274088"/>
            <a:ext cx="1524330" cy="51525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E8B93DE3-6AB0-F9E6-3DC7-A35E6C1698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8889" y="6282014"/>
            <a:ext cx="2915943" cy="42605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0DCB4934-6DEE-D4DB-3CC3-F58959E145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5862" y="6186207"/>
            <a:ext cx="2761723" cy="50487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6AEF561-09DD-0965-38F6-49D5E5175F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7002" y="6108971"/>
            <a:ext cx="635774" cy="635774"/>
          </a:xfrm>
          <a:prstGeom prst="rect">
            <a:avLst/>
          </a:prstGeom>
        </p:spPr>
      </p:pic>
      <p:sp>
        <p:nvSpPr>
          <p:cNvPr id="61" name="Freeform 10">
            <a:extLst>
              <a:ext uri="{FF2B5EF4-FFF2-40B4-BE49-F238E27FC236}">
                <a16:creationId xmlns:a16="http://schemas.microsoft.com/office/drawing/2014/main" id="{84DE059E-0E79-C441-690D-E849D0904CC2}"/>
              </a:ext>
            </a:extLst>
          </p:cNvPr>
          <p:cNvSpPr/>
          <p:nvPr/>
        </p:nvSpPr>
        <p:spPr>
          <a:xfrm>
            <a:off x="1033720" y="5462865"/>
            <a:ext cx="2200457" cy="589816"/>
          </a:xfrm>
          <a:custGeom>
            <a:avLst/>
            <a:gdLst/>
            <a:ahLst/>
            <a:cxnLst/>
            <a:rect l="l" t="t" r="r" b="b"/>
            <a:pathLst>
              <a:path w="4265565" h="1303761">
                <a:moveTo>
                  <a:pt x="0" y="0"/>
                </a:moveTo>
                <a:lnTo>
                  <a:pt x="4265565" y="0"/>
                </a:lnTo>
                <a:lnTo>
                  <a:pt x="4265565" y="1303761"/>
                </a:lnTo>
                <a:lnTo>
                  <a:pt x="0" y="130376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62" name="Freeform 24">
            <a:extLst>
              <a:ext uri="{FF2B5EF4-FFF2-40B4-BE49-F238E27FC236}">
                <a16:creationId xmlns:a16="http://schemas.microsoft.com/office/drawing/2014/main" id="{2AAC43B0-3A0A-646F-E0CC-A59B58771D9D}"/>
              </a:ext>
            </a:extLst>
          </p:cNvPr>
          <p:cNvSpPr/>
          <p:nvPr/>
        </p:nvSpPr>
        <p:spPr>
          <a:xfrm>
            <a:off x="98389" y="5216936"/>
            <a:ext cx="1012985" cy="986856"/>
          </a:xfrm>
          <a:custGeom>
            <a:avLst/>
            <a:gdLst/>
            <a:ahLst/>
            <a:cxnLst/>
            <a:rect l="l" t="t" r="r" b="b"/>
            <a:pathLst>
              <a:path w="1603097" h="1603097">
                <a:moveTo>
                  <a:pt x="0" y="0"/>
                </a:moveTo>
                <a:lnTo>
                  <a:pt x="1603097" y="0"/>
                </a:lnTo>
                <a:lnTo>
                  <a:pt x="1603097" y="1603097"/>
                </a:lnTo>
                <a:lnTo>
                  <a:pt x="0" y="160309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63" name="Picture 62" descr="A close-up of a logo&#10;&#10;Description automatically generated">
            <a:extLst>
              <a:ext uri="{FF2B5EF4-FFF2-40B4-BE49-F238E27FC236}">
                <a16:creationId xmlns:a16="http://schemas.microsoft.com/office/drawing/2014/main" id="{89A28044-C0BC-05AE-5C65-B77546721A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4344" y="3501444"/>
            <a:ext cx="2847656" cy="745483"/>
          </a:xfrm>
          <a:prstGeom prst="rect">
            <a:avLst/>
          </a:prstGeom>
        </p:spPr>
      </p:pic>
      <p:pic>
        <p:nvPicPr>
          <p:cNvPr id="64" name="Picture 63" descr="A blue and white logo with white text&#10;&#10;Description automatically generated">
            <a:extLst>
              <a:ext uri="{FF2B5EF4-FFF2-40B4-BE49-F238E27FC236}">
                <a16:creationId xmlns:a16="http://schemas.microsoft.com/office/drawing/2014/main" id="{D1F894A7-6956-1076-743C-3E8975D2144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063405" y="4385805"/>
            <a:ext cx="2112360" cy="1041374"/>
          </a:xfrm>
          <a:prstGeom prst="rect">
            <a:avLst/>
          </a:prstGeom>
        </p:spPr>
      </p:pic>
      <p:pic>
        <p:nvPicPr>
          <p:cNvPr id="65" name="Picture 64" descr="A blue arrow with red and blue text&#10;&#10;Description automatically generated">
            <a:extLst>
              <a:ext uri="{FF2B5EF4-FFF2-40B4-BE49-F238E27FC236}">
                <a16:creationId xmlns:a16="http://schemas.microsoft.com/office/drawing/2014/main" id="{9C644717-BD91-DF48-36E7-0C7EB8BFE96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67521" y="4462985"/>
            <a:ext cx="1837408" cy="718539"/>
          </a:xfrm>
          <a:prstGeom prst="rect">
            <a:avLst/>
          </a:prstGeom>
        </p:spPr>
      </p:pic>
      <p:pic>
        <p:nvPicPr>
          <p:cNvPr id="66" name="Picture 65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D566CBA-4DD8-54C3-481E-367681BE370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-271672" y="4225294"/>
            <a:ext cx="2603011" cy="986856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EE31F250-2A17-34D8-C8A7-04D882E32A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234177" y="5223022"/>
            <a:ext cx="1022137" cy="1022137"/>
          </a:xfrm>
          <a:prstGeom prst="rect">
            <a:avLst/>
          </a:prstGeom>
        </p:spPr>
      </p:pic>
      <p:sp>
        <p:nvSpPr>
          <p:cNvPr id="68" name="Freeform 3">
            <a:extLst>
              <a:ext uri="{FF2B5EF4-FFF2-40B4-BE49-F238E27FC236}">
                <a16:creationId xmlns:a16="http://schemas.microsoft.com/office/drawing/2014/main" id="{B2FB4F7D-F89D-AE07-2215-47AC455E2A88}"/>
              </a:ext>
            </a:extLst>
          </p:cNvPr>
          <p:cNvSpPr/>
          <p:nvPr/>
        </p:nvSpPr>
        <p:spPr>
          <a:xfrm>
            <a:off x="7391467" y="5410338"/>
            <a:ext cx="2167377" cy="793454"/>
          </a:xfrm>
          <a:custGeom>
            <a:avLst/>
            <a:gdLst/>
            <a:ahLst/>
            <a:cxnLst/>
            <a:rect l="l" t="t" r="r" b="b"/>
            <a:pathLst>
              <a:path w="4186980" h="1648623">
                <a:moveTo>
                  <a:pt x="0" y="0"/>
                </a:moveTo>
                <a:lnTo>
                  <a:pt x="4186980" y="0"/>
                </a:lnTo>
                <a:lnTo>
                  <a:pt x="4186980" y="1648623"/>
                </a:lnTo>
                <a:lnTo>
                  <a:pt x="0" y="1648623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69" name="Picture 68" descr="A logo with text on it&#10;&#10;AI-generated content may be incorrect.">
            <a:extLst>
              <a:ext uri="{FF2B5EF4-FFF2-40B4-BE49-F238E27FC236}">
                <a16:creationId xmlns:a16="http://schemas.microsoft.com/office/drawing/2014/main" id="{442CF83D-5065-1253-714A-1C7CA715484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47922" y="4317525"/>
            <a:ext cx="1604900" cy="39643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18CB80C9-CFFC-1602-0870-37C0DC1788C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672424" y="5462865"/>
            <a:ext cx="2182147" cy="766073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75C1D90B-7BDB-9D88-34F5-C14E1C7480D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44507" y="4721254"/>
            <a:ext cx="1782261" cy="590442"/>
          </a:xfrm>
          <a:prstGeom prst="rect">
            <a:avLst/>
          </a:prstGeom>
        </p:spPr>
      </p:pic>
      <p:sp>
        <p:nvSpPr>
          <p:cNvPr id="73" name="Freeform 9">
            <a:extLst>
              <a:ext uri="{FF2B5EF4-FFF2-40B4-BE49-F238E27FC236}">
                <a16:creationId xmlns:a16="http://schemas.microsoft.com/office/drawing/2014/main" id="{99DAD9F5-9FB9-1AF0-9CD8-592D409BC60D}"/>
              </a:ext>
            </a:extLst>
          </p:cNvPr>
          <p:cNvSpPr/>
          <p:nvPr/>
        </p:nvSpPr>
        <p:spPr>
          <a:xfrm>
            <a:off x="2404612" y="184480"/>
            <a:ext cx="2163020" cy="640346"/>
          </a:xfrm>
          <a:custGeom>
            <a:avLst/>
            <a:gdLst/>
            <a:ahLst/>
            <a:cxnLst/>
            <a:rect l="l" t="t" r="r" b="b"/>
            <a:pathLst>
              <a:path w="5375226" h="1403531">
                <a:moveTo>
                  <a:pt x="0" y="0"/>
                </a:moveTo>
                <a:lnTo>
                  <a:pt x="5375226" y="0"/>
                </a:lnTo>
                <a:lnTo>
                  <a:pt x="5375226" y="1403532"/>
                </a:lnTo>
                <a:lnTo>
                  <a:pt x="0" y="1403532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4" name="Freeform 11">
            <a:extLst>
              <a:ext uri="{FF2B5EF4-FFF2-40B4-BE49-F238E27FC236}">
                <a16:creationId xmlns:a16="http://schemas.microsoft.com/office/drawing/2014/main" id="{2C6B2774-D88F-8620-F8BC-6CDD9D758BAA}"/>
              </a:ext>
            </a:extLst>
          </p:cNvPr>
          <p:cNvSpPr/>
          <p:nvPr/>
        </p:nvSpPr>
        <p:spPr>
          <a:xfrm>
            <a:off x="2166428" y="959385"/>
            <a:ext cx="1939812" cy="715673"/>
          </a:xfrm>
          <a:custGeom>
            <a:avLst/>
            <a:gdLst/>
            <a:ahLst/>
            <a:cxnLst/>
            <a:rect l="l" t="t" r="r" b="b"/>
            <a:pathLst>
              <a:path w="2961277" h="1015295">
                <a:moveTo>
                  <a:pt x="0" y="0"/>
                </a:moveTo>
                <a:lnTo>
                  <a:pt x="2961277" y="0"/>
                </a:lnTo>
                <a:lnTo>
                  <a:pt x="2961277" y="1015295"/>
                </a:lnTo>
                <a:lnTo>
                  <a:pt x="0" y="1015295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5" name="Freeform 12">
            <a:extLst>
              <a:ext uri="{FF2B5EF4-FFF2-40B4-BE49-F238E27FC236}">
                <a16:creationId xmlns:a16="http://schemas.microsoft.com/office/drawing/2014/main" id="{1EEDBDE2-1DD3-8049-4268-5E6E2E2C4413}"/>
              </a:ext>
            </a:extLst>
          </p:cNvPr>
          <p:cNvSpPr/>
          <p:nvPr/>
        </p:nvSpPr>
        <p:spPr>
          <a:xfrm>
            <a:off x="2675716" y="2013153"/>
            <a:ext cx="1196150" cy="1212101"/>
          </a:xfrm>
          <a:custGeom>
            <a:avLst/>
            <a:gdLst/>
            <a:ahLst/>
            <a:cxnLst/>
            <a:rect l="l" t="t" r="r" b="b"/>
            <a:pathLst>
              <a:path w="2060100" h="2060100">
                <a:moveTo>
                  <a:pt x="0" y="0"/>
                </a:moveTo>
                <a:lnTo>
                  <a:pt x="2060099" y="0"/>
                </a:lnTo>
                <a:lnTo>
                  <a:pt x="2060099" y="2060100"/>
                </a:lnTo>
                <a:lnTo>
                  <a:pt x="0" y="206010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6" name="Freeform 13">
            <a:extLst>
              <a:ext uri="{FF2B5EF4-FFF2-40B4-BE49-F238E27FC236}">
                <a16:creationId xmlns:a16="http://schemas.microsoft.com/office/drawing/2014/main" id="{8D606416-36A1-3348-B26D-906E83035FD4}"/>
              </a:ext>
            </a:extLst>
          </p:cNvPr>
          <p:cNvSpPr/>
          <p:nvPr/>
        </p:nvSpPr>
        <p:spPr>
          <a:xfrm>
            <a:off x="-8067" y="1991236"/>
            <a:ext cx="1699085" cy="704539"/>
          </a:xfrm>
          <a:custGeom>
            <a:avLst/>
            <a:gdLst/>
            <a:ahLst/>
            <a:cxnLst/>
            <a:rect l="l" t="t" r="r" b="b"/>
            <a:pathLst>
              <a:path w="2926293" h="1197443">
                <a:moveTo>
                  <a:pt x="0" y="0"/>
                </a:moveTo>
                <a:lnTo>
                  <a:pt x="2926293" y="0"/>
                </a:lnTo>
                <a:lnTo>
                  <a:pt x="2926293" y="1197442"/>
                </a:lnTo>
                <a:lnTo>
                  <a:pt x="0" y="1197442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l="-3842" r="-3842"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7" name="Freeform 14">
            <a:extLst>
              <a:ext uri="{FF2B5EF4-FFF2-40B4-BE49-F238E27FC236}">
                <a16:creationId xmlns:a16="http://schemas.microsoft.com/office/drawing/2014/main" id="{42E838BC-26D9-1A7E-F825-80BF71AC9139}"/>
              </a:ext>
            </a:extLst>
          </p:cNvPr>
          <p:cNvSpPr/>
          <p:nvPr/>
        </p:nvSpPr>
        <p:spPr>
          <a:xfrm>
            <a:off x="108598" y="788160"/>
            <a:ext cx="1945340" cy="639790"/>
          </a:xfrm>
          <a:custGeom>
            <a:avLst/>
            <a:gdLst/>
            <a:ahLst/>
            <a:cxnLst/>
            <a:rect l="l" t="t" r="r" b="b"/>
            <a:pathLst>
              <a:path w="3350414" h="1087394">
                <a:moveTo>
                  <a:pt x="0" y="0"/>
                </a:moveTo>
                <a:lnTo>
                  <a:pt x="3350414" y="0"/>
                </a:lnTo>
                <a:lnTo>
                  <a:pt x="3350414" y="1087394"/>
                </a:lnTo>
                <a:lnTo>
                  <a:pt x="0" y="1087394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8" name="Freeform 15">
            <a:extLst>
              <a:ext uri="{FF2B5EF4-FFF2-40B4-BE49-F238E27FC236}">
                <a16:creationId xmlns:a16="http://schemas.microsoft.com/office/drawing/2014/main" id="{77E15261-1B9E-750E-F24E-B930F07CDD81}"/>
              </a:ext>
            </a:extLst>
          </p:cNvPr>
          <p:cNvSpPr/>
          <p:nvPr/>
        </p:nvSpPr>
        <p:spPr>
          <a:xfrm>
            <a:off x="173844" y="312868"/>
            <a:ext cx="1904784" cy="370757"/>
          </a:xfrm>
          <a:custGeom>
            <a:avLst/>
            <a:gdLst/>
            <a:ahLst/>
            <a:cxnLst/>
            <a:rect l="l" t="t" r="r" b="b"/>
            <a:pathLst>
              <a:path w="3280564" h="630142">
                <a:moveTo>
                  <a:pt x="0" y="0"/>
                </a:moveTo>
                <a:lnTo>
                  <a:pt x="3280564" y="0"/>
                </a:lnTo>
                <a:lnTo>
                  <a:pt x="3280564" y="630141"/>
                </a:lnTo>
                <a:lnTo>
                  <a:pt x="0" y="63014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A8FCE8E8-ABF1-604A-C661-1A8FABFEDE3C}"/>
              </a:ext>
            </a:extLst>
          </p:cNvPr>
          <p:cNvSpPr/>
          <p:nvPr/>
        </p:nvSpPr>
        <p:spPr>
          <a:xfrm>
            <a:off x="1839223" y="3319566"/>
            <a:ext cx="1945340" cy="566850"/>
          </a:xfrm>
          <a:custGeom>
            <a:avLst/>
            <a:gdLst/>
            <a:ahLst/>
            <a:cxnLst/>
            <a:rect l="l" t="t" r="r" b="b"/>
            <a:pathLst>
              <a:path w="3350414" h="963424">
                <a:moveTo>
                  <a:pt x="0" y="0"/>
                </a:moveTo>
                <a:lnTo>
                  <a:pt x="3350415" y="0"/>
                </a:lnTo>
                <a:lnTo>
                  <a:pt x="3350415" y="963424"/>
                </a:lnTo>
                <a:lnTo>
                  <a:pt x="0" y="963424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0" name="Freeform 17">
            <a:extLst>
              <a:ext uri="{FF2B5EF4-FFF2-40B4-BE49-F238E27FC236}">
                <a16:creationId xmlns:a16="http://schemas.microsoft.com/office/drawing/2014/main" id="{0FF6AFBB-B1B0-4D99-35D7-FE03B6EAD5F7}"/>
              </a:ext>
            </a:extLst>
          </p:cNvPr>
          <p:cNvSpPr/>
          <p:nvPr/>
        </p:nvSpPr>
        <p:spPr>
          <a:xfrm>
            <a:off x="2219189" y="4020188"/>
            <a:ext cx="1542204" cy="515495"/>
          </a:xfrm>
          <a:custGeom>
            <a:avLst/>
            <a:gdLst/>
            <a:ahLst/>
            <a:cxnLst/>
            <a:rect l="l" t="t" r="r" b="b"/>
            <a:pathLst>
              <a:path w="3118391" h="1073664">
                <a:moveTo>
                  <a:pt x="0" y="0"/>
                </a:moveTo>
                <a:lnTo>
                  <a:pt x="3118391" y="0"/>
                </a:lnTo>
                <a:lnTo>
                  <a:pt x="3118391" y="1073664"/>
                </a:lnTo>
                <a:lnTo>
                  <a:pt x="0" y="1073664"/>
                </a:lnTo>
                <a:lnTo>
                  <a:pt x="0" y="0"/>
                </a:lnTo>
                <a:close/>
              </a:path>
            </a:pathLst>
          </a:custGeom>
          <a:blipFill>
            <a:blip r:embed="rId29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1" name="Freeform 18">
            <a:extLst>
              <a:ext uri="{FF2B5EF4-FFF2-40B4-BE49-F238E27FC236}">
                <a16:creationId xmlns:a16="http://schemas.microsoft.com/office/drawing/2014/main" id="{6386932E-976C-1225-BBDB-0BCCEA1A4B92}"/>
              </a:ext>
            </a:extLst>
          </p:cNvPr>
          <p:cNvSpPr/>
          <p:nvPr/>
        </p:nvSpPr>
        <p:spPr>
          <a:xfrm>
            <a:off x="2423713" y="2941414"/>
            <a:ext cx="1384379" cy="578329"/>
          </a:xfrm>
          <a:custGeom>
            <a:avLst/>
            <a:gdLst/>
            <a:ahLst/>
            <a:cxnLst/>
            <a:rect l="l" t="t" r="r" b="b"/>
            <a:pathLst>
              <a:path w="2830690" h="1108536">
                <a:moveTo>
                  <a:pt x="0" y="0"/>
                </a:moveTo>
                <a:lnTo>
                  <a:pt x="2830690" y="0"/>
                </a:lnTo>
                <a:lnTo>
                  <a:pt x="2830690" y="1108536"/>
                </a:lnTo>
                <a:lnTo>
                  <a:pt x="0" y="1108536"/>
                </a:lnTo>
                <a:lnTo>
                  <a:pt x="0" y="0"/>
                </a:lnTo>
                <a:close/>
              </a:path>
            </a:pathLst>
          </a:custGeom>
          <a:blipFill>
            <a:blip r:embed="rId30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2" name="Freeform 19">
            <a:extLst>
              <a:ext uri="{FF2B5EF4-FFF2-40B4-BE49-F238E27FC236}">
                <a16:creationId xmlns:a16="http://schemas.microsoft.com/office/drawing/2014/main" id="{C886659F-1472-CBE9-3C9A-557384F656FF}"/>
              </a:ext>
            </a:extLst>
          </p:cNvPr>
          <p:cNvSpPr/>
          <p:nvPr/>
        </p:nvSpPr>
        <p:spPr>
          <a:xfrm>
            <a:off x="879050" y="3657218"/>
            <a:ext cx="1054891" cy="947056"/>
          </a:xfrm>
          <a:custGeom>
            <a:avLst/>
            <a:gdLst/>
            <a:ahLst/>
            <a:cxnLst/>
            <a:rect l="l" t="t" r="r" b="b"/>
            <a:pathLst>
              <a:path w="1567199" h="1389427">
                <a:moveTo>
                  <a:pt x="0" y="0"/>
                </a:moveTo>
                <a:lnTo>
                  <a:pt x="1567199" y="0"/>
                </a:lnTo>
                <a:lnTo>
                  <a:pt x="1567199" y="1389428"/>
                </a:lnTo>
                <a:lnTo>
                  <a:pt x="0" y="1389428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3" name="Freeform 20">
            <a:extLst>
              <a:ext uri="{FF2B5EF4-FFF2-40B4-BE49-F238E27FC236}">
                <a16:creationId xmlns:a16="http://schemas.microsoft.com/office/drawing/2014/main" id="{80347F2B-7902-DB86-4E09-11FCC1A083DA}"/>
              </a:ext>
            </a:extLst>
          </p:cNvPr>
          <p:cNvSpPr/>
          <p:nvPr/>
        </p:nvSpPr>
        <p:spPr>
          <a:xfrm>
            <a:off x="1237765" y="2449293"/>
            <a:ext cx="1261155" cy="629024"/>
          </a:xfrm>
          <a:custGeom>
            <a:avLst/>
            <a:gdLst/>
            <a:ahLst/>
            <a:cxnLst/>
            <a:rect l="l" t="t" r="r" b="b"/>
            <a:pathLst>
              <a:path w="2172057" h="1069097">
                <a:moveTo>
                  <a:pt x="0" y="0"/>
                </a:moveTo>
                <a:lnTo>
                  <a:pt x="2172057" y="0"/>
                </a:lnTo>
                <a:lnTo>
                  <a:pt x="2172057" y="1069097"/>
                </a:lnTo>
                <a:lnTo>
                  <a:pt x="0" y="1069097"/>
                </a:lnTo>
                <a:lnTo>
                  <a:pt x="0" y="0"/>
                </a:lnTo>
                <a:close/>
              </a:path>
            </a:pathLst>
          </a:custGeom>
          <a:blipFill>
            <a:blip r:embed="rId32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4" name="Freeform 21">
            <a:extLst>
              <a:ext uri="{FF2B5EF4-FFF2-40B4-BE49-F238E27FC236}">
                <a16:creationId xmlns:a16="http://schemas.microsoft.com/office/drawing/2014/main" id="{315B8025-B3A5-B506-A4B4-38BE0F6CC8F5}"/>
              </a:ext>
            </a:extLst>
          </p:cNvPr>
          <p:cNvSpPr/>
          <p:nvPr/>
        </p:nvSpPr>
        <p:spPr>
          <a:xfrm>
            <a:off x="2267412" y="1656250"/>
            <a:ext cx="1838828" cy="583413"/>
          </a:xfrm>
          <a:custGeom>
            <a:avLst/>
            <a:gdLst/>
            <a:ahLst/>
            <a:cxnLst/>
            <a:rect l="l" t="t" r="r" b="b"/>
            <a:pathLst>
              <a:path w="3166970" h="991575">
                <a:moveTo>
                  <a:pt x="0" y="0"/>
                </a:moveTo>
                <a:lnTo>
                  <a:pt x="3166970" y="0"/>
                </a:lnTo>
                <a:lnTo>
                  <a:pt x="3166970" y="991576"/>
                </a:lnTo>
                <a:lnTo>
                  <a:pt x="0" y="991576"/>
                </a:lnTo>
                <a:lnTo>
                  <a:pt x="0" y="0"/>
                </a:lnTo>
                <a:close/>
              </a:path>
            </a:pathLst>
          </a:custGeom>
          <a:blipFill>
            <a:blip r:embed="rId33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5" name="Freeform 22">
            <a:extLst>
              <a:ext uri="{FF2B5EF4-FFF2-40B4-BE49-F238E27FC236}">
                <a16:creationId xmlns:a16="http://schemas.microsoft.com/office/drawing/2014/main" id="{3C603E49-FE3D-9DC7-042F-C7236C4998AD}"/>
              </a:ext>
            </a:extLst>
          </p:cNvPr>
          <p:cNvSpPr/>
          <p:nvPr/>
        </p:nvSpPr>
        <p:spPr>
          <a:xfrm>
            <a:off x="9518" y="3480969"/>
            <a:ext cx="920596" cy="982015"/>
          </a:xfrm>
          <a:custGeom>
            <a:avLst/>
            <a:gdLst/>
            <a:ahLst/>
            <a:cxnLst/>
            <a:rect l="l" t="t" r="r" b="b"/>
            <a:pathLst>
              <a:path w="1977249" h="1977249">
                <a:moveTo>
                  <a:pt x="0" y="0"/>
                </a:moveTo>
                <a:lnTo>
                  <a:pt x="1977249" y="0"/>
                </a:lnTo>
                <a:lnTo>
                  <a:pt x="1977249" y="1977249"/>
                </a:lnTo>
                <a:lnTo>
                  <a:pt x="0" y="1977249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6" name="Freeform 23">
            <a:extLst>
              <a:ext uri="{FF2B5EF4-FFF2-40B4-BE49-F238E27FC236}">
                <a16:creationId xmlns:a16="http://schemas.microsoft.com/office/drawing/2014/main" id="{9A8BA3BC-9480-6011-CE27-7EC40EDAA477}"/>
              </a:ext>
            </a:extLst>
          </p:cNvPr>
          <p:cNvSpPr/>
          <p:nvPr/>
        </p:nvSpPr>
        <p:spPr>
          <a:xfrm>
            <a:off x="173844" y="3157288"/>
            <a:ext cx="1531480" cy="331923"/>
          </a:xfrm>
          <a:custGeom>
            <a:avLst/>
            <a:gdLst/>
            <a:ahLst/>
            <a:cxnLst/>
            <a:rect l="l" t="t" r="r" b="b"/>
            <a:pathLst>
              <a:path w="2637632" h="564139">
                <a:moveTo>
                  <a:pt x="0" y="0"/>
                </a:moveTo>
                <a:lnTo>
                  <a:pt x="2637632" y="0"/>
                </a:lnTo>
                <a:lnTo>
                  <a:pt x="2637632" y="564139"/>
                </a:lnTo>
                <a:lnTo>
                  <a:pt x="0" y="564139"/>
                </a:lnTo>
                <a:lnTo>
                  <a:pt x="0" y="0"/>
                </a:lnTo>
                <a:close/>
              </a:path>
            </a:pathLst>
          </a:custGeom>
          <a:blipFill>
            <a:blip r:embed="rId35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87" name="Picture 86" descr="A black and gold logo with a arched doorway&#10;&#10;Description automatically generated">
            <a:extLst>
              <a:ext uri="{FF2B5EF4-FFF2-40B4-BE49-F238E27FC236}">
                <a16:creationId xmlns:a16="http://schemas.microsoft.com/office/drawing/2014/main" id="{68FA6541-D9FB-1A12-5963-6B7469AB30ED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604881" y="1195430"/>
            <a:ext cx="1734542" cy="1081344"/>
          </a:xfrm>
          <a:prstGeom prst="rect">
            <a:avLst/>
          </a:prstGeom>
        </p:spPr>
      </p:pic>
      <p:sp>
        <p:nvSpPr>
          <p:cNvPr id="88" name="Freeform 5">
            <a:extLst>
              <a:ext uri="{FF2B5EF4-FFF2-40B4-BE49-F238E27FC236}">
                <a16:creationId xmlns:a16="http://schemas.microsoft.com/office/drawing/2014/main" id="{7D522844-C1ED-FE2C-6CF5-469E2E6ECBCD}"/>
              </a:ext>
            </a:extLst>
          </p:cNvPr>
          <p:cNvSpPr/>
          <p:nvPr/>
        </p:nvSpPr>
        <p:spPr>
          <a:xfrm>
            <a:off x="8147014" y="1041410"/>
            <a:ext cx="2304480" cy="558033"/>
          </a:xfrm>
          <a:custGeom>
            <a:avLst/>
            <a:gdLst/>
            <a:ahLst/>
            <a:cxnLst/>
            <a:rect l="l" t="t" r="r" b="b"/>
            <a:pathLst>
              <a:path w="4161786" h="1035244">
                <a:moveTo>
                  <a:pt x="0" y="0"/>
                </a:moveTo>
                <a:lnTo>
                  <a:pt x="4161786" y="0"/>
                </a:lnTo>
                <a:lnTo>
                  <a:pt x="4161786" y="1035244"/>
                </a:lnTo>
                <a:lnTo>
                  <a:pt x="0" y="1035244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89" name="Freeform 6">
            <a:extLst>
              <a:ext uri="{FF2B5EF4-FFF2-40B4-BE49-F238E27FC236}">
                <a16:creationId xmlns:a16="http://schemas.microsoft.com/office/drawing/2014/main" id="{EA682934-0902-7686-E9E9-0FE210BF3789}"/>
              </a:ext>
            </a:extLst>
          </p:cNvPr>
          <p:cNvSpPr/>
          <p:nvPr/>
        </p:nvSpPr>
        <p:spPr>
          <a:xfrm>
            <a:off x="9734935" y="1665879"/>
            <a:ext cx="2147391" cy="677626"/>
          </a:xfrm>
          <a:custGeom>
            <a:avLst/>
            <a:gdLst/>
            <a:ahLst/>
            <a:cxnLst/>
            <a:rect l="l" t="t" r="r" b="b"/>
            <a:pathLst>
              <a:path w="3671511" h="1167235">
                <a:moveTo>
                  <a:pt x="0" y="0"/>
                </a:moveTo>
                <a:lnTo>
                  <a:pt x="3671511" y="0"/>
                </a:lnTo>
                <a:lnTo>
                  <a:pt x="3671511" y="1167234"/>
                </a:lnTo>
                <a:lnTo>
                  <a:pt x="0" y="1167234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</p:spPr>
        <p:txBody>
          <a:bodyPr/>
          <a:lstStyle/>
          <a:p>
            <a:endParaRPr lang="en-US" sz="1200" dirty="0"/>
          </a:p>
        </p:txBody>
      </p:sp>
      <p:sp>
        <p:nvSpPr>
          <p:cNvPr id="90" name="Freeform 7">
            <a:extLst>
              <a:ext uri="{FF2B5EF4-FFF2-40B4-BE49-F238E27FC236}">
                <a16:creationId xmlns:a16="http://schemas.microsoft.com/office/drawing/2014/main" id="{FB3E5DD3-72D5-2C26-A7A7-9F75B4C46F9F}"/>
              </a:ext>
            </a:extLst>
          </p:cNvPr>
          <p:cNvSpPr/>
          <p:nvPr/>
        </p:nvSpPr>
        <p:spPr>
          <a:xfrm>
            <a:off x="7676340" y="144498"/>
            <a:ext cx="1896609" cy="801783"/>
          </a:xfrm>
          <a:custGeom>
            <a:avLst/>
            <a:gdLst/>
            <a:ahLst/>
            <a:cxnLst/>
            <a:rect l="l" t="t" r="r" b="b"/>
            <a:pathLst>
              <a:path w="3617170" h="1491978">
                <a:moveTo>
                  <a:pt x="0" y="0"/>
                </a:moveTo>
                <a:lnTo>
                  <a:pt x="3617170" y="0"/>
                </a:lnTo>
                <a:lnTo>
                  <a:pt x="3617170" y="1491978"/>
                </a:lnTo>
                <a:lnTo>
                  <a:pt x="0" y="1491978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sp>
        <p:nvSpPr>
          <p:cNvPr id="91" name="Freeform 8">
            <a:extLst>
              <a:ext uri="{FF2B5EF4-FFF2-40B4-BE49-F238E27FC236}">
                <a16:creationId xmlns:a16="http://schemas.microsoft.com/office/drawing/2014/main" id="{9968F537-A397-780C-469D-209BF5FB1DF2}"/>
              </a:ext>
            </a:extLst>
          </p:cNvPr>
          <p:cNvSpPr/>
          <p:nvPr/>
        </p:nvSpPr>
        <p:spPr>
          <a:xfrm>
            <a:off x="9344344" y="-138637"/>
            <a:ext cx="2092706" cy="834599"/>
          </a:xfrm>
          <a:custGeom>
            <a:avLst/>
            <a:gdLst/>
            <a:ahLst/>
            <a:cxnLst/>
            <a:rect l="l" t="t" r="r" b="b"/>
            <a:pathLst>
              <a:path w="3516433" h="1642676">
                <a:moveTo>
                  <a:pt x="0" y="0"/>
                </a:moveTo>
                <a:lnTo>
                  <a:pt x="3516433" y="0"/>
                </a:lnTo>
                <a:lnTo>
                  <a:pt x="3516433" y="1642676"/>
                </a:lnTo>
                <a:lnTo>
                  <a:pt x="0" y="1642676"/>
                </a:lnTo>
                <a:lnTo>
                  <a:pt x="0" y="0"/>
                </a:lnTo>
                <a:close/>
              </a:path>
            </a:pathLst>
          </a:custGeom>
          <a:blipFill>
            <a:blip r:embed="rId40"/>
            <a:stretch>
              <a:fillRect/>
            </a:stretch>
          </a:blipFill>
        </p:spPr>
        <p:txBody>
          <a:bodyPr/>
          <a:lstStyle/>
          <a:p>
            <a:endParaRPr lang="en-US" sz="1200"/>
          </a:p>
        </p:txBody>
      </p:sp>
      <p:pic>
        <p:nvPicPr>
          <p:cNvPr id="92" name="Picture 91" descr="A blue and black logo&#10;&#10;Description automatically generated">
            <a:extLst>
              <a:ext uri="{FF2B5EF4-FFF2-40B4-BE49-F238E27FC236}">
                <a16:creationId xmlns:a16="http://schemas.microsoft.com/office/drawing/2014/main" id="{731161C0-1530-7ED1-55E2-CFD0DF8AC2C7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431493" y="2095637"/>
            <a:ext cx="1190276" cy="882447"/>
          </a:xfrm>
          <a:prstGeom prst="rect">
            <a:avLst/>
          </a:prstGeom>
        </p:spPr>
      </p:pic>
      <p:pic>
        <p:nvPicPr>
          <p:cNvPr id="93" name="Picture 92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957653A-3EA6-F8D0-4A19-F8ED693F8F27}"/>
              </a:ext>
            </a:extLst>
      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568964" y="1236126"/>
            <a:ext cx="1594504" cy="496770"/>
          </a:xfrm>
          <a:prstGeom prst="rect">
            <a:avLst/>
          </a:prstGeom>
        </p:spPr>
      </p:pic>
      <p:pic>
        <p:nvPicPr>
          <p:cNvPr id="94" name="Picture 93" descr="A black and grey text&#10;&#10;AI-generated content may be incorrect.">
            <a:extLst>
              <a:ext uri="{FF2B5EF4-FFF2-40B4-BE49-F238E27FC236}">
                <a16:creationId xmlns:a16="http://schemas.microsoft.com/office/drawing/2014/main" id="{730EC4D8-22B8-2141-24E3-361298E0C8F6}"/>
              </a:ext>
            </a:extLst>
      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241138" y="627293"/>
            <a:ext cx="1851750" cy="494567"/>
          </a:xfrm>
          <a:prstGeom prst="rect">
            <a:avLst/>
          </a:prstGeom>
        </p:spPr>
      </p:pic>
      <p:pic>
        <p:nvPicPr>
          <p:cNvPr id="95" name="Picture 94" descr="A black and white logo&#10;&#10;AI-generated content may be incorrect.">
            <a:extLst>
              <a:ext uri="{FF2B5EF4-FFF2-40B4-BE49-F238E27FC236}">
                <a16:creationId xmlns:a16="http://schemas.microsoft.com/office/drawing/2014/main" id="{6E23CCB6-8776-18F4-4A2D-C0BE67AA0A21}"/>
              </a:ext>
            </a:extLst>
      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9660786" y="2452083"/>
            <a:ext cx="2481691" cy="566653"/>
          </a:xfrm>
          <a:prstGeom prst="rect">
            <a:avLst/>
          </a:prstGeom>
        </p:spPr>
      </p:pic>
      <p:pic>
        <p:nvPicPr>
          <p:cNvPr id="96" name="Picture 95" descr="A close-up of a logo&#10;&#10;Description automatically generated">
            <a:extLst>
              <a:ext uri="{FF2B5EF4-FFF2-40B4-BE49-F238E27FC236}">
                <a16:creationId xmlns:a16="http://schemas.microsoft.com/office/drawing/2014/main" id="{28272FB1-D804-7F37-77F3-E7B0810C3BEC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7738670" y="1529783"/>
            <a:ext cx="1922116" cy="540722"/>
          </a:xfrm>
          <a:prstGeom prst="rect">
            <a:avLst/>
          </a:prstGeom>
        </p:spPr>
      </p:pic>
      <p:pic>
        <p:nvPicPr>
          <p:cNvPr id="97" name="Picture 96" descr="A green text on a black background&#10;&#10;AI-generated content may be incorrect.">
            <a:extLst>
              <a:ext uri="{FF2B5EF4-FFF2-40B4-BE49-F238E27FC236}">
                <a16:creationId xmlns:a16="http://schemas.microsoft.com/office/drawing/2014/main" id="{29A9B508-4D11-FBA8-0C2B-710310173EF5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8440735" y="3027117"/>
            <a:ext cx="2558647" cy="505356"/>
          </a:xfrm>
          <a:prstGeom prst="rect">
            <a:avLst/>
          </a:prstGeom>
        </p:spPr>
      </p:pic>
      <p:pic>
        <p:nvPicPr>
          <p:cNvPr id="98" name="Picture 97" descr="A blue and white logo&#10;&#10;AI-generated content may be incorrect.">
            <a:extLst>
              <a:ext uri="{FF2B5EF4-FFF2-40B4-BE49-F238E27FC236}">
                <a16:creationId xmlns:a16="http://schemas.microsoft.com/office/drawing/2014/main" id="{E4EF765C-DB84-973A-E2B5-8C67947A0698}"/>
              </a:ext>
            </a:extLst>
      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1101886" y="3050827"/>
            <a:ext cx="780440" cy="780440"/>
          </a:xfrm>
          <a:prstGeom prst="rect">
            <a:avLst/>
          </a:prstGeom>
        </p:spPr>
      </p:pic>
      <p:sp>
        <p:nvSpPr>
          <p:cNvPr id="99" name="TextBox 9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886339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554480" cy="402336"/>
          </a:xfrm>
          <a:prstGeom prst="roundRect">
            <a:avLst>
              <a:gd name="adj" fmla="val 18182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554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2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10:35 – 11:00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331720" y="50292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2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911535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Assessing Institutional Readiness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good idea on an unready campus still stalls.</a:t>
            </a:r>
            <a:endParaRPr lang="en-US" sz="2200" dirty="0"/>
          </a:p>
        </p:txBody>
      </p:sp>
      <p:pic>
        <p:nvPicPr>
          <p:cNvPr id="7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Ambition Is Outrunning Readiness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10:35 – 11:00   |   LO 2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6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40080" y="1828800"/>
            <a:ext cx="3393338" cy="2468880"/>
          </a:xfrm>
          <a:prstGeom prst="roundRect">
            <a:avLst>
              <a:gd name="adj" fmla="val 3704"/>
            </a:avLst>
          </a:prstGeom>
          <a:solidFill>
            <a:srgbClr val="1F3864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822960" y="2148840"/>
            <a:ext cx="302757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 in 3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914400" y="329184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E6E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institutions have a clear AI strategy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399178" y="1828800"/>
            <a:ext cx="3393338" cy="2468880"/>
          </a:xfrm>
          <a:prstGeom prst="roundRect">
            <a:avLst>
              <a:gd name="adj" fmla="val 3704"/>
            </a:avLst>
          </a:prstGeom>
          <a:solidFill>
            <a:srgbClr val="1F3864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4582058" y="2148840"/>
            <a:ext cx="302757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&lt; 1 in 5</a:t>
            </a:r>
            <a:endParaRPr lang="en-US" sz="5400" dirty="0"/>
          </a:p>
        </p:txBody>
      </p:sp>
      <p:sp>
        <p:nvSpPr>
          <p:cNvPr id="12" name="Text 9"/>
          <p:cNvSpPr/>
          <p:nvPr/>
        </p:nvSpPr>
        <p:spPr>
          <a:xfrm>
            <a:off x="4673498" y="329184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E6E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governed pilots integrated into workflows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8158277" y="1828800"/>
            <a:ext cx="3393338" cy="2468880"/>
          </a:xfrm>
          <a:prstGeom prst="roundRect">
            <a:avLst>
              <a:gd name="adj" fmla="val 3704"/>
            </a:avLst>
          </a:prstGeom>
          <a:solidFill>
            <a:srgbClr val="1F3864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8341157" y="2148840"/>
            <a:ext cx="302757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C9A2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37%</a:t>
            </a:r>
            <a:endParaRPr lang="en-US" sz="5400" dirty="0"/>
          </a:p>
        </p:txBody>
      </p:sp>
      <p:sp>
        <p:nvSpPr>
          <p:cNvPr id="15" name="Text 12"/>
          <p:cNvSpPr/>
          <p:nvPr/>
        </p:nvSpPr>
        <p:spPr>
          <a:xfrm>
            <a:off x="8432597" y="329184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dirty="0">
                <a:solidFill>
                  <a:srgbClr val="E6EC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ongoing AI training for staff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40080" y="4709160"/>
            <a:ext cx="10911535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i="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gap is a planning problem, not a technology problem.</a:t>
            </a:r>
            <a:endParaRPr lang="en-US" sz="1500" dirty="0"/>
          </a:p>
          <a:p>
            <a:r>
              <a:rPr sz="1100" i="1">
                <a:solidFill>
                  <a:srgbClr val="9AA3AD"/>
                </a:solidFill>
                <a:latin typeface="Arial"/>
              </a:rPr>
              <a:t>Source: IREX &amp; Development Gateway, University AI Readiness (2026).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1298448"/>
            <a:ext cx="10881360" cy="3108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does your campus have a written AI strategy?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502920"/>
            <a:ext cx="1554480" cy="402336"/>
          </a:xfrm>
          <a:prstGeom prst="round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10:35 – 11:00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1720" y="502920"/>
            <a:ext cx="3657600" cy="4023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9AA3AD"/>
                </a:solidFill>
                <a:latin typeface="Arial"/>
              </a:rPr>
              <a:t>OUTCOME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377440"/>
            <a:ext cx="10908792" cy="1737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400" b="1" i="0">
                <a:solidFill>
                  <a:srgbClr val="1F3864"/>
                </a:solidFill>
                <a:latin typeface="Arial"/>
              </a:rPr>
              <a:t>What makes a campus ready for AI?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297680"/>
            <a:ext cx="10908792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0" i="1">
                <a:solidFill>
                  <a:srgbClr val="44546A"/>
                </a:solidFill>
                <a:latin typeface="Arial"/>
              </a:rPr>
              <a:t>Call out the ingredients. Then we compare with my seven.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23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Readiness Dimensions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10:35 – 11:00   |   LO 2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6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Worksheet:  </a:t>
            </a:r>
            <a:r>
              <a:rPr lang="en-US" sz="14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Institutional Readiness Self-Assessment  (conference app  ·  mainms.org/sacscoc)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1417320"/>
            <a:ext cx="3423818" cy="1645920"/>
          </a:xfrm>
          <a:prstGeom prst="roundRect">
            <a:avLst>
              <a:gd name="adj" fmla="val 4103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896112" y="1805940"/>
            <a:ext cx="1005840" cy="100584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32" y="2080260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057400" y="1600200"/>
            <a:ext cx="182361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F3864"/>
                </a:solidFill>
              </a:rPr>
              <a:t>Leadership &amp; Strategy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Sponsorship, direction, priorities.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4383938" y="1417320"/>
            <a:ext cx="3423818" cy="1645920"/>
          </a:xfrm>
          <a:prstGeom prst="roundRect">
            <a:avLst>
              <a:gd name="adj" fmla="val 4103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9"/>
          <p:cNvSpPr/>
          <p:nvPr/>
        </p:nvSpPr>
        <p:spPr>
          <a:xfrm>
            <a:off x="4639970" y="1805940"/>
            <a:ext cx="1005840" cy="100584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4290" y="2080260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801258" y="1600200"/>
            <a:ext cx="182361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F3864"/>
                </a:solidFill>
              </a:rPr>
              <a:t>Culture &amp; Trust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Openness, psychological safety.</a:t>
            </a:r>
            <a:endParaRPr lang="en-US" sz="1700" dirty="0"/>
          </a:p>
        </p:txBody>
      </p:sp>
      <p:sp>
        <p:nvSpPr>
          <p:cNvPr id="16" name="Shape 11"/>
          <p:cNvSpPr/>
          <p:nvPr/>
        </p:nvSpPr>
        <p:spPr>
          <a:xfrm>
            <a:off x="8127797" y="1417320"/>
            <a:ext cx="3423818" cy="1645920"/>
          </a:xfrm>
          <a:prstGeom prst="roundRect">
            <a:avLst>
              <a:gd name="adj" fmla="val 4103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2"/>
          <p:cNvSpPr/>
          <p:nvPr/>
        </p:nvSpPr>
        <p:spPr>
          <a:xfrm>
            <a:off x="8383829" y="1805940"/>
            <a:ext cx="1005840" cy="100584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8149" y="2080260"/>
            <a:ext cx="457200" cy="45720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545117" y="1600200"/>
            <a:ext cx="182361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F3864"/>
                </a:solidFill>
              </a:rPr>
              <a:t>Workforce Capacity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Skills, time, training.</a:t>
            </a:r>
            <a:endParaRPr lang="en-US" sz="1700" dirty="0"/>
          </a:p>
        </p:txBody>
      </p:sp>
      <p:sp>
        <p:nvSpPr>
          <p:cNvPr id="20" name="Shape 14"/>
          <p:cNvSpPr/>
          <p:nvPr/>
        </p:nvSpPr>
        <p:spPr>
          <a:xfrm>
            <a:off x="640080" y="3200400"/>
            <a:ext cx="3423818" cy="1645920"/>
          </a:xfrm>
          <a:prstGeom prst="roundRect">
            <a:avLst>
              <a:gd name="adj" fmla="val 4103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Shape 15"/>
          <p:cNvSpPr/>
          <p:nvPr/>
        </p:nvSpPr>
        <p:spPr>
          <a:xfrm>
            <a:off x="896112" y="3589020"/>
            <a:ext cx="1005840" cy="100584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0432" y="3863340"/>
            <a:ext cx="457200" cy="4572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057400" y="3383280"/>
            <a:ext cx="182361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F3864"/>
                </a:solidFill>
              </a:rPr>
              <a:t>Infrastructure &amp; Data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Systems, access, data quality.</a:t>
            </a:r>
            <a:endParaRPr lang="en-US" sz="1700" dirty="0"/>
          </a:p>
        </p:txBody>
      </p:sp>
      <p:sp>
        <p:nvSpPr>
          <p:cNvPr id="24" name="Shape 17"/>
          <p:cNvSpPr/>
          <p:nvPr/>
        </p:nvSpPr>
        <p:spPr>
          <a:xfrm>
            <a:off x="4383938" y="3200400"/>
            <a:ext cx="3423818" cy="1645920"/>
          </a:xfrm>
          <a:prstGeom prst="roundRect">
            <a:avLst>
              <a:gd name="adj" fmla="val 4103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Shape 18"/>
          <p:cNvSpPr/>
          <p:nvPr/>
        </p:nvSpPr>
        <p:spPr>
          <a:xfrm>
            <a:off x="4639970" y="3589020"/>
            <a:ext cx="1005840" cy="100584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4290" y="3863340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5801258" y="3383280"/>
            <a:ext cx="182361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F3864"/>
                </a:solidFill>
              </a:rPr>
              <a:t>Funding &amp; Resources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Budget, tools, sustainability.</a:t>
            </a:r>
            <a:endParaRPr lang="en-US" sz="1700" dirty="0"/>
          </a:p>
        </p:txBody>
      </p:sp>
      <p:sp>
        <p:nvSpPr>
          <p:cNvPr id="28" name="Shape 20"/>
          <p:cNvSpPr/>
          <p:nvPr/>
        </p:nvSpPr>
        <p:spPr>
          <a:xfrm>
            <a:off x="8127797" y="3200400"/>
            <a:ext cx="3423818" cy="1645920"/>
          </a:xfrm>
          <a:prstGeom prst="roundRect">
            <a:avLst>
              <a:gd name="adj" fmla="val 4103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9" name="Shape 21"/>
          <p:cNvSpPr/>
          <p:nvPr/>
        </p:nvSpPr>
        <p:spPr>
          <a:xfrm>
            <a:off x="8383829" y="3589020"/>
            <a:ext cx="1005840" cy="100584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58149" y="3863340"/>
            <a:ext cx="457200" cy="45720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9545117" y="3383280"/>
            <a:ext cx="182361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b="1" dirty="0">
                <a:solidFill>
                  <a:srgbClr val="1F3864"/>
                </a:solidFill>
              </a:rPr>
              <a:t>Change Management</a:t>
            </a:r>
            <a:endParaRPr lang="en-US" sz="17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Process to adopt and sustain.</a:t>
            </a:r>
            <a:endParaRPr lang="en-US" sz="1700" dirty="0"/>
          </a:p>
        </p:txBody>
      </p:sp>
      <p:sp>
        <p:nvSpPr>
          <p:cNvPr id="32" name="Rounded Rectangle 31"/>
          <p:cNvSpPr/>
          <p:nvPr/>
        </p:nvSpPr>
        <p:spPr>
          <a:xfrm>
            <a:off x="640080" y="5029200"/>
            <a:ext cx="10908792" cy="658368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Arial"/>
              </a:rPr>
              <a:t>Governance, policy, and responsible use</a:t>
            </a:r>
            <a:r>
              <a:rPr sz="1500" b="0">
                <a:solidFill>
                  <a:srgbClr val="FFFFFF"/>
                </a:solidFill>
                <a:latin typeface="Arial"/>
              </a:rPr>
              <a:t>   ·   the seventh dimension on your self-assessment, and the foundation for the other six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24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75488"/>
            <a:ext cx="8714232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000" b="1" i="0">
                <a:solidFill>
                  <a:srgbClr val="1F3864"/>
                </a:solidFill>
                <a:latin typeface="Arial"/>
              </a:rPr>
              <a:t>Clearing the Air: Plagiarism, Copyright, and AI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10:35 – 11:00   |   LO 2,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298448"/>
            <a:ext cx="10881360" cy="32918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ASK THE ROOM   </a:t>
            </a:r>
            <a:r>
              <a:rPr sz="1350" b="1" i="0">
                <a:solidFill>
                  <a:srgbClr val="1F3864"/>
                </a:solidFill>
                <a:latin typeface="Arial"/>
              </a:rPr>
              <a:t>Hands up: has this fear stalled an AI conversation on your campus?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10908792" cy="932688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68680" y="1920240"/>
            <a:ext cx="39319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F3864"/>
                </a:solidFill>
                <a:latin typeface="Arial"/>
              </a:rPr>
              <a:t>“Using AI is plagiarism.”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83480" y="1920240"/>
            <a:ext cx="635508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0" i="0">
                <a:solidFill>
                  <a:srgbClr val="1F3864"/>
                </a:solidFill>
                <a:latin typeface="Arial"/>
              </a:rPr>
              <a:t>Plagiarism is misrepresenting authorship, whatever the tool. The fix is disclosure norms: state what AI use is allowed, assignment by assignment, course by course.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907791"/>
            <a:ext cx="10908792" cy="932688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2999232"/>
            <a:ext cx="39319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F3864"/>
                </a:solidFill>
                <a:latin typeface="Arial"/>
              </a:rPr>
              <a:t>“AI output violates copyright.”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83480" y="2999232"/>
            <a:ext cx="635508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0" i="0">
                <a:solidFill>
                  <a:srgbClr val="1F3864"/>
                </a:solidFill>
                <a:latin typeface="Arial"/>
              </a:rPr>
              <a:t>The U.S. Copyright Office requires human authorship for protection. Casual campus use is not the exposure; vendor terms and what you put into tools are.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986783"/>
            <a:ext cx="10908792" cy="932688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68680" y="4078223"/>
            <a:ext cx="393192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F3864"/>
                </a:solidFill>
                <a:latin typeface="Arial"/>
              </a:rPr>
              <a:t>“So people hide their use.”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4078223"/>
            <a:ext cx="6355080" cy="7772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50" b="0" i="0">
                <a:solidFill>
                  <a:srgbClr val="1F3864"/>
                </a:solidFill>
                <a:latin typeface="Arial"/>
              </a:rPr>
              <a:t>Fear drives AI use underground, where integrity is unenforceable. Published expectations and training bring it into the open.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212080"/>
            <a:ext cx="10908792" cy="64008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Clarity lowers the temperature. Policing raises it.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Grounded in:  </a:t>
            </a:r>
            <a:r>
              <a:rPr sz="1400" b="0" i="1">
                <a:solidFill>
                  <a:srgbClr val="1F3864"/>
                </a:solidFill>
                <a:latin typeface="Arial"/>
              </a:rPr>
              <a:t>SACSCOC, Good Practices in the Use of Generative AI  (your required reading)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164600" y="6428232"/>
            <a:ext cx="128240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75488"/>
            <a:ext cx="8714232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 i="0">
                <a:solidFill>
                  <a:srgbClr val="1F3864"/>
                </a:solidFill>
                <a:latin typeface="Arial"/>
              </a:rPr>
              <a:t>Rate Your Campus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537192" y="502920"/>
            <a:ext cx="201168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10:35 – 11:00   |   LO 2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737360"/>
            <a:ext cx="640080" cy="640080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760" y="1691639"/>
            <a:ext cx="6976872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F3864"/>
                </a:solidFill>
                <a:latin typeface="Arial"/>
              </a:rPr>
              <a:t>Rate 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Score your campus 1 to 5 on the worksheet's seven dimensions. Gut answer first.</a:t>
            </a:r>
          </a:p>
        </p:txBody>
      </p:sp>
      <p:sp>
        <p:nvSpPr>
          <p:cNvPr id="6" name="Oval 5"/>
          <p:cNvSpPr/>
          <p:nvPr/>
        </p:nvSpPr>
        <p:spPr>
          <a:xfrm>
            <a:off x="640080" y="2880360"/>
            <a:ext cx="640080" cy="640080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08760" y="2834640"/>
            <a:ext cx="6976872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F3864"/>
                </a:solidFill>
                <a:latin typeface="Arial"/>
              </a:rPr>
              <a:t>Anchor 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Add one line of evidence for your highest and your lowest score.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4023360"/>
            <a:ext cx="640080" cy="640080"/>
          </a:xfrm>
          <a:prstGeom prst="ellipse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 i="0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3977640"/>
            <a:ext cx="6976872" cy="9144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500" b="1" i="0">
                <a:solidFill>
                  <a:srgbClr val="1F3864"/>
                </a:solidFill>
                <a:latin typeface="Arial"/>
              </a:rPr>
              <a:t>Capture    </a:t>
            </a:r>
            <a:r>
              <a:rPr sz="1400" b="0" i="0">
                <a:solidFill>
                  <a:srgbClr val="1F3864"/>
                </a:solidFill>
                <a:latin typeface="Arial"/>
              </a:rPr>
              <a:t>Write your top strength to build on and your top constraint to address.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668512" y="1737360"/>
            <a:ext cx="2880360" cy="292608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942832" y="1965960"/>
            <a:ext cx="242316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1F3864"/>
                </a:solidFill>
                <a:latin typeface="Arial"/>
              </a:rPr>
              <a:t>Run the clock</a:t>
            </a:r>
          </a:p>
          <a:p>
            <a:pPr>
              <a:spcBef>
                <a:spcPts val="800"/>
              </a:spcBef>
            </a:pPr>
            <a:r>
              <a:rPr sz="1250" b="0" i="0">
                <a:solidFill>
                  <a:srgbClr val="1F3864"/>
                </a:solidFill>
                <a:latin typeface="Arial"/>
              </a:rPr>
              <a:t>Rate: 4 min</a:t>
            </a:r>
          </a:p>
          <a:p>
            <a:pPr>
              <a:spcBef>
                <a:spcPts val="800"/>
              </a:spcBef>
            </a:pPr>
            <a:r>
              <a:rPr sz="1250" b="0" i="0">
                <a:solidFill>
                  <a:srgbClr val="1F3864"/>
                </a:solidFill>
                <a:latin typeface="Arial"/>
              </a:rPr>
              <a:t>Anchor: 2 min</a:t>
            </a:r>
          </a:p>
          <a:p>
            <a:pPr>
              <a:spcBef>
                <a:spcPts val="800"/>
              </a:spcBef>
            </a:pPr>
            <a:r>
              <a:rPr sz="1250" b="0" i="0">
                <a:solidFill>
                  <a:srgbClr val="1F3864"/>
                </a:solidFill>
                <a:latin typeface="Arial"/>
              </a:rPr>
              <a:t>Capture: 2 min</a:t>
            </a:r>
          </a:p>
          <a:p>
            <a:pPr>
              <a:spcBef>
                <a:spcPts val="1000"/>
              </a:spcBef>
            </a:pPr>
            <a:r>
              <a:rPr sz="1250" b="0" i="1">
                <a:solidFill>
                  <a:srgbClr val="1F3864"/>
                </a:solidFill>
                <a:latin typeface="Arial"/>
              </a:rPr>
              <a:t>Quiet, individual work.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5074920"/>
            <a:ext cx="10908792" cy="64008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Your top constraint comes with you into Activity 2.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Worksheet:  </a:t>
            </a:r>
            <a:r>
              <a:rPr sz="1400" b="0" i="1">
                <a:solidFill>
                  <a:srgbClr val="1F3864"/>
                </a:solidFill>
                <a:latin typeface="Arial"/>
              </a:rPr>
              <a:t>Institutional Readiness Self-Assessment  (conference app  ·  mainms.org/sacscoc)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554480" cy="402336"/>
          </a:xfrm>
          <a:prstGeom prst="roundRect">
            <a:avLst>
              <a:gd name="adj" fmla="val 18182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554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2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 – 11:30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331720" y="50292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OUTCOMES 2, 3 &amp; 4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911535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2: Capacity &amp; Stakeholders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is a people problem before it is a tech problem.</a:t>
            </a:r>
            <a:endParaRPr lang="en-US" sz="2200" dirty="0"/>
          </a:p>
        </p:txBody>
      </p:sp>
      <p:pic>
        <p:nvPicPr>
          <p:cNvPr id="7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2: How It Works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 – 11:30   |   LO 2, 3, 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Worksheet:  </a:t>
            </a:r>
            <a:r>
              <a:rPr lang="en-US" sz="14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Engagement &amp; Capacity-Building Worksheet  (conference app  ·  mainms.org/sacscoc)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173736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64008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508760" y="1645920"/>
            <a:ext cx="69796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Map   </a:t>
            </a:r>
            <a:r>
              <a:rPr lang="en-US" sz="1650" dirty="0">
                <a:solidFill>
                  <a:srgbClr val="2B2B2B"/>
                </a:solidFill>
              </a:rPr>
              <a:t>On the Stakeholder Engagement worksheet, map the groups whose support you need and rate their interest and influence.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640080" y="288036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640080" y="2880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508760" y="2788920"/>
            <a:ext cx="69796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Spot gaps   </a:t>
            </a:r>
            <a:r>
              <a:rPr lang="en-US" sz="1650" dirty="0">
                <a:solidFill>
                  <a:srgbClr val="2B2B2B"/>
                </a:solidFill>
              </a:rPr>
              <a:t>Name the biggest capacity or training gap standing between them and good AI use.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640080" y="4023360"/>
            <a:ext cx="640080" cy="64008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640080" y="4023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1508760" y="3931920"/>
            <a:ext cx="69796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</a:rPr>
              <a:t>Post two   </a:t>
            </a:r>
            <a:r>
              <a:rPr lang="en-US" sz="1650" dirty="0">
                <a:solidFill>
                  <a:srgbClr val="2B2B2B"/>
                </a:solidFill>
              </a:rPr>
              <a:t>Choose two change-management moves for next term and post them on the wall for the room to see.</a:t>
            </a:r>
            <a:endParaRPr lang="en-US" sz="1900" dirty="0"/>
          </a:p>
        </p:txBody>
      </p:sp>
      <p:sp>
        <p:nvSpPr>
          <p:cNvPr id="17" name="Shape 14"/>
          <p:cNvSpPr/>
          <p:nvPr/>
        </p:nvSpPr>
        <p:spPr>
          <a:xfrm>
            <a:off x="8671255" y="1783080"/>
            <a:ext cx="2880360" cy="3383280"/>
          </a:xfrm>
          <a:prstGeom prst="roundRect">
            <a:avLst>
              <a:gd name="adj" fmla="val 2540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8854135" y="2011680"/>
            <a:ext cx="2514600" cy="3017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1F3864"/>
                </a:solidFill>
              </a:rPr>
              <a:t>Focus</a:t>
            </a:r>
            <a:endParaRPr lang="en-US" sz="16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800" dirty="0">
                <a:solidFill>
                  <a:srgbClr val="000000"/>
                </a:solidFill>
              </a:rPr>
              <a:t> 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Start with high-influence, high-interest groups.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Target the gap that removes their biggest barrier.</a:t>
            </a:r>
            <a:endParaRPr lang="en-US" sz="16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Pick moves you can actually start this term.</a:t>
            </a:r>
            <a:endParaRPr lang="en-US" sz="1600" dirty="0"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75488"/>
            <a:ext cx="8229600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400" b="1" i="0">
                <a:solidFill>
                  <a:srgbClr val="1F3864"/>
                </a:solidFill>
                <a:latin typeface="Arial"/>
              </a:rPr>
              <a:t>What a Stakeholder Map Looks Like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25712" y="502920"/>
            <a:ext cx="2423160" cy="4572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7432" rIns="27432"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11:00 – 11:30   |   LO 2, 3,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25880"/>
            <a:ext cx="10908792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C9A227"/>
                </a:solidFill>
                <a:latin typeface="Arial"/>
              </a:rPr>
              <a:t>EXAMPLE</a:t>
            </a:r>
            <a:r>
              <a:rPr sz="1200" b="0" i="0">
                <a:solidFill>
                  <a:srgbClr val="1F3864"/>
                </a:solidFill>
                <a:latin typeface="Arial"/>
              </a:rPr>
              <a:t>   Three rows of a mapped worksheet from fictional Riverbend State (full set: app or mainms.org/sacscoc). Next: name the biggest gap, pick two moves.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10908792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68680" y="1920240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1F3864"/>
                </a:solidFill>
                <a:latin typeface="Arial"/>
              </a:rPr>
              <a:t>Faculty senate   ·   Interest Medium, Influence High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0" y="1920240"/>
            <a:ext cx="58064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F3864"/>
                </a:solidFill>
                <a:latin typeface="Arial"/>
              </a:rPr>
              <a:t>Brief them early; invite integrity and workload concerns. Capacity need: responsible-use and FERPA basics.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880360"/>
            <a:ext cx="10908792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868680" y="2971800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1F3864"/>
                </a:solidFill>
                <a:latin typeface="Arial"/>
              </a:rPr>
              <a:t>IT and data services   ·   Interest High, Influence High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0" y="2971800"/>
            <a:ext cx="58064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F3864"/>
                </a:solidFill>
                <a:latin typeface="Arial"/>
              </a:rPr>
              <a:t>Partner on integration and data governance. Capacity need: protected staff time to build and maintain.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931920"/>
            <a:ext cx="10908792" cy="914400"/>
          </a:xfrm>
          <a:prstGeom prst="roundRect">
            <a:avLst/>
          </a:prstGeom>
          <a:solidFill>
            <a:srgbClr val="EA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68680" y="4023359"/>
            <a:ext cx="44348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 i="0">
                <a:solidFill>
                  <a:srgbClr val="1F3864"/>
                </a:solidFill>
                <a:latin typeface="Arial"/>
              </a:rPr>
              <a:t>Cabinet and CFO   ·   Interest Medium, Influence High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0" y="4023359"/>
            <a:ext cx="5806440" cy="7315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0" i="0">
                <a:solidFill>
                  <a:srgbClr val="1F3864"/>
                </a:solidFill>
                <a:latin typeface="Arial"/>
              </a:rPr>
              <a:t>Share pilot results and a simple cost-benefit case. Capacity need: a brief on ROI, risk, and sustained funding.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5074920"/>
            <a:ext cx="10908792" cy="640080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 i="0">
                <a:solidFill>
                  <a:srgbClr val="FFFFFF"/>
                </a:solidFill>
                <a:latin typeface="Arial"/>
              </a:rPr>
              <a:t>Start with high-influence groups, and remove their biggest barrier first.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b="1" i="0">
                <a:solidFill>
                  <a:srgbClr val="1F3864"/>
                </a:solidFill>
                <a:latin typeface="Arial"/>
              </a:rPr>
              <a:t>Worksheet:  </a:t>
            </a:r>
            <a:r>
              <a:rPr sz="1400" b="0" i="1">
                <a:solidFill>
                  <a:srgbClr val="1F3864"/>
                </a:solidFill>
                <a:latin typeface="Arial"/>
              </a:rPr>
              <a:t>Stakeholder Engagement &amp; Capacity-Building Worksheet  (conference app  ·  mainms.org/sacscoc)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55664"/>
            <a:ext cx="10085832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900" b="0" i="0">
                <a:solidFill>
                  <a:srgbClr val="9AA3AD"/>
                </a:solidFill>
                <a:latin typeface="Arial"/>
              </a:rPr>
              <a:t>Dr. Kollin Napier, Chief Artificial Intelligence Officer   ·   Mississippi Artificial Intelligence Network (MAIN)   ·   mainms.org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Your Implementation Plan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 – 11:50   |   LO 4, 5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640080" y="587044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Worksheet:  </a:t>
            </a:r>
            <a:r>
              <a:rPr lang="en-US" sz="14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One-Page Campus Implementation Plan  (conference app  ·  mainms.org/sacscoc)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40080" y="1371600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Pull your work into one page: use case, readiness, stakeholders, near-term steps, resources, responsible practices, and measures of progress.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40080" y="2286000"/>
            <a:ext cx="3423818" cy="1417320"/>
          </a:xfrm>
          <a:prstGeom prst="roundRect">
            <a:avLst>
              <a:gd name="adj" fmla="val 45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868680" y="2468880"/>
            <a:ext cx="296661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1F3864"/>
                </a:solidFill>
              </a:rPr>
              <a:t>Priority use case</a:t>
            </a:r>
            <a:endParaRPr lang="en-US" sz="16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The one you will actually pursue.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4383938" y="2286000"/>
            <a:ext cx="3423818" cy="1417320"/>
          </a:xfrm>
          <a:prstGeom prst="roundRect">
            <a:avLst>
              <a:gd name="adj" fmla="val 45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4612538" y="2468880"/>
            <a:ext cx="296661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1F3864"/>
                </a:solidFill>
              </a:rPr>
              <a:t>Readiness</a:t>
            </a:r>
            <a:endParaRPr lang="en-US" sz="16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Your top strength and top constraint.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127797" y="2286000"/>
            <a:ext cx="3423818" cy="1417320"/>
          </a:xfrm>
          <a:prstGeom prst="roundRect">
            <a:avLst>
              <a:gd name="adj" fmla="val 45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8356397" y="2468880"/>
            <a:ext cx="296661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1F3864"/>
                </a:solidFill>
              </a:rPr>
              <a:t>Stakeholders</a:t>
            </a:r>
            <a:endParaRPr lang="en-US" sz="16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Who you engage, and how.</a:t>
            </a:r>
            <a:endParaRPr lang="en-US" sz="1650" dirty="0"/>
          </a:p>
        </p:txBody>
      </p:sp>
      <p:sp>
        <p:nvSpPr>
          <p:cNvPr id="15" name="Shape 12"/>
          <p:cNvSpPr/>
          <p:nvPr/>
        </p:nvSpPr>
        <p:spPr>
          <a:xfrm>
            <a:off x="640080" y="3977640"/>
            <a:ext cx="3423818" cy="1417320"/>
          </a:xfrm>
          <a:prstGeom prst="roundRect">
            <a:avLst>
              <a:gd name="adj" fmla="val 45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Text 13"/>
          <p:cNvSpPr/>
          <p:nvPr/>
        </p:nvSpPr>
        <p:spPr>
          <a:xfrm>
            <a:off x="868680" y="4160520"/>
            <a:ext cx="296661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1F3864"/>
                </a:solidFill>
              </a:rPr>
              <a:t>Near-term steps</a:t>
            </a:r>
            <a:endParaRPr lang="en-US" sz="16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Concrete actions for the next 90 days.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4383938" y="3977640"/>
            <a:ext cx="3423818" cy="1417320"/>
          </a:xfrm>
          <a:prstGeom prst="roundRect">
            <a:avLst>
              <a:gd name="adj" fmla="val 45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4612538" y="4160520"/>
            <a:ext cx="296661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1F3864"/>
                </a:solidFill>
              </a:rPr>
              <a:t>Responsible practices</a:t>
            </a:r>
            <a:endParaRPr lang="en-US" sz="16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Governance, integrity, FERPA, IP, transparency.</a:t>
            </a:r>
            <a:endParaRPr lang="en-US" sz="1650" dirty="0"/>
          </a:p>
        </p:txBody>
      </p:sp>
      <p:sp>
        <p:nvSpPr>
          <p:cNvPr id="19" name="Shape 16"/>
          <p:cNvSpPr/>
          <p:nvPr/>
        </p:nvSpPr>
        <p:spPr>
          <a:xfrm>
            <a:off x="8127797" y="3977640"/>
            <a:ext cx="3423818" cy="1417320"/>
          </a:xfrm>
          <a:prstGeom prst="roundRect">
            <a:avLst>
              <a:gd name="adj" fmla="val 45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7"/>
          <p:cNvSpPr/>
          <p:nvPr/>
        </p:nvSpPr>
        <p:spPr>
          <a:xfrm>
            <a:off x="8356397" y="4160520"/>
            <a:ext cx="2966618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1F3864"/>
                </a:solidFill>
              </a:rPr>
              <a:t>Measures of progress</a:t>
            </a:r>
            <a:endParaRPr lang="en-US" sz="16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3A3A3A"/>
                </a:solidFill>
              </a:rPr>
              <a:t>How you will know it is working.</a:t>
            </a:r>
            <a:endParaRPr lang="en-US" sz="1650" dirty="0"/>
          </a:p>
          <a:p>
            <a:r>
              <a:rPr sz="1100" i="1">
                <a:solidFill>
                  <a:srgbClr val="1F3864"/>
                </a:solidFill>
                <a:latin typeface="Arial"/>
              </a:rPr>
              <a:t>e.g., pilot-cohort retention vs a comparison group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 and Session Framing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9:00 – 9:15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6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40080" y="1554480"/>
            <a:ext cx="10911535" cy="960120"/>
          </a:xfrm>
          <a:prstGeom prst="roundRect">
            <a:avLst>
              <a:gd name="adj" fmla="val 5714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914400" y="1664208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in the room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4389120" y="1664208"/>
            <a:ext cx="688817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table introductions: name, institution, and one AI question you brought.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70048"/>
            <a:ext cx="10911535" cy="960120"/>
          </a:xfrm>
          <a:prstGeom prst="roundRect">
            <a:avLst>
              <a:gd name="adj" fmla="val 5714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914400" y="2779776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session is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4389120" y="2779776"/>
            <a:ext cx="688817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working session. We move from interest to implementation, not policy theory.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40080" y="3785616"/>
            <a:ext cx="10911535" cy="960120"/>
          </a:xfrm>
          <a:prstGeom prst="roundRect">
            <a:avLst>
              <a:gd name="adj" fmla="val 5714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914400" y="3895344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leave with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4389120" y="3895344"/>
            <a:ext cx="688817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one-page campus implementation plan you build as we go and take home.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40080" y="4901184"/>
            <a:ext cx="10911535" cy="960120"/>
          </a:xfrm>
          <a:prstGeom prst="roundRect">
            <a:avLst>
              <a:gd name="adj" fmla="val 5714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Text 14"/>
          <p:cNvSpPr/>
          <p:nvPr/>
        </p:nvSpPr>
        <p:spPr>
          <a:xfrm>
            <a:off x="914400" y="5010912"/>
            <a:ext cx="3291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need</a:t>
            </a:r>
            <a:endParaRPr lang="en-US" sz="1900" dirty="0"/>
          </a:p>
        </p:txBody>
      </p:sp>
      <p:sp>
        <p:nvSpPr>
          <p:cNvPr id="18" name="Text 15"/>
          <p:cNvSpPr/>
          <p:nvPr/>
        </p:nvSpPr>
        <p:spPr>
          <a:xfrm>
            <a:off x="4389120" y="5010912"/>
            <a:ext cx="688817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laptop or tablet. All worksheets are digital, from the QR link or the conference app.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Scaling, Evaluation, and Close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11:50 – 12:00   |   LO 5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640080" y="1645920"/>
            <a:ext cx="10911535" cy="1371600"/>
          </a:xfrm>
          <a:prstGeom prst="roundRect">
            <a:avLst>
              <a:gd name="adj" fmla="val 5333"/>
            </a:avLst>
          </a:prstGeom>
          <a:solidFill>
            <a:srgbClr val="1F3864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1005840" y="1645920"/>
            <a:ext cx="1018001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</a:rPr>
              <a:t>Your commitment:  </a:t>
            </a:r>
            <a:r>
              <a:rPr lang="en-US" sz="2300" i="1" dirty="0">
                <a:solidFill>
                  <a:srgbClr val="E6ECF6"/>
                </a:solidFill>
              </a:rPr>
              <a:t>one action you can start within the next 30 days.</a:t>
            </a:r>
            <a:endParaRPr lang="en-US" sz="2300" dirty="0"/>
          </a:p>
        </p:txBody>
      </p:sp>
      <p:sp>
        <p:nvSpPr>
          <p:cNvPr id="9" name="Shape 6"/>
          <p:cNvSpPr/>
          <p:nvPr/>
        </p:nvSpPr>
        <p:spPr>
          <a:xfrm>
            <a:off x="640080" y="3429000"/>
            <a:ext cx="256032" cy="256032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1051560" y="3291840"/>
            <a:ext cx="102714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what works; do not boil the ocean.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4160520"/>
            <a:ext cx="256032" cy="256032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1051560" y="4023360"/>
            <a:ext cx="102714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evaluation in from the start, not after.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640080" y="4892040"/>
            <a:ext cx="256032" cy="256032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1051560" y="4754880"/>
            <a:ext cx="102714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Revisit the plan each term as AI and your campus change.</a:t>
            </a:r>
            <a:endParaRPr lang="en-US" sz="1800" dirty="0"/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8580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Going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1572768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readings, worksheets, and the resource list are in the conference app and at mainms.org/sacscoc.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40080" y="2340864"/>
            <a:ext cx="274320" cy="27432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1097280" y="2176272"/>
            <a:ext cx="102714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</a:rPr>
              <a:t>Required readings:  </a:t>
            </a:r>
            <a:r>
              <a:rPr lang="en-US" sz="1600" dirty="0">
                <a:solidFill>
                  <a:srgbClr val="1F3864"/>
                </a:solidFill>
              </a:rPr>
              <a:t>SACSCOC Good Practices · EDUCAUSE Impact of AI on Work · IREX From Ambition to Adoption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640080" y="3255264"/>
            <a:ext cx="274320" cy="27432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1097280" y="3090672"/>
            <a:ext cx="102714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</a:rPr>
              <a:t>Accreditation &amp; readiness:  </a:t>
            </a:r>
            <a:r>
              <a:rPr lang="en-US" sz="1600" dirty="0">
                <a:solidFill>
                  <a:srgbClr val="1F3864"/>
                </a:solidFill>
              </a:rPr>
              <a:t>C-RAC statement on AI in learning evaluation · EDUCAUSE/AWS Readiness Assessment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40080" y="4169664"/>
            <a:ext cx="274320" cy="27432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1097280" y="4005072"/>
            <a:ext cx="1027145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</a:rPr>
              <a:t>Keep learning:  </a:t>
            </a:r>
            <a:r>
              <a:rPr lang="en-US" sz="1600" dirty="0">
                <a:solidFill>
                  <a:srgbClr val="1F3864"/>
                </a:solidFill>
              </a:rPr>
              <a:t>MAIN free AI courses, policy guides, and prompting guides at mainms.org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40080" y="5212080"/>
            <a:ext cx="1091153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b="1" dirty="0">
                <a:solidFill>
                  <a:srgbClr val="1F3864"/>
                </a:solidFill>
              </a:rPr>
              <a:t>Thank you.</a:t>
            </a:r>
            <a:endParaRPr lang="en-US" sz="2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F3864"/>
                </a:solidFill>
              </a:rPr>
              <a:t>Dr. Kollin Napier  ·  Chief Artificial Intelligence Officer, MAIN  ·  kollin.napier@mgccc.edu  ·  mainms.org</a:t>
            </a:r>
            <a:endParaRPr lang="en-US" sz="2400" dirty="0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44BB5-F14C-07BE-D4C6-BC2D7EDB4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BA299B3-EF01-96F4-4B86-2D49B6F09E7E}"/>
              </a:ext>
            </a:extLst>
          </p:cNvPr>
          <p:cNvSpPr/>
          <p:nvPr/>
        </p:nvSpPr>
        <p:spPr>
          <a:xfrm>
            <a:off x="640080" y="1051560"/>
            <a:ext cx="10911535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6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YOU!</a:t>
            </a:r>
            <a:endParaRPr lang="en-US" sz="56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CAF30719-8107-DAA5-0EE8-3F038A0F7393}"/>
              </a:ext>
            </a:extLst>
          </p:cNvPr>
          <p:cNvSpPr/>
          <p:nvPr/>
        </p:nvSpPr>
        <p:spPr>
          <a:xfrm>
            <a:off x="640080" y="2240280"/>
            <a:ext cx="1091153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Grab lunch and meet someone from another institution!</a:t>
            </a:r>
            <a:endParaRPr lang="en-US" sz="2200" dirty="0"/>
          </a:p>
        </p:txBody>
      </p:sp>
      <p:pic>
        <p:nvPicPr>
          <p:cNvPr id="4" name="Image 0" descr="[object Object]">
            <a:extLst>
              <a:ext uri="{FF2B5EF4-FFF2-40B4-BE49-F238E27FC236}">
                <a16:creationId xmlns:a16="http://schemas.microsoft.com/office/drawing/2014/main" id="{693A99A6-69AB-9739-D806-18A7F6F3E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6885F9-94C7-7BF1-B7C4-44F5C174CC0B}"/>
              </a:ext>
            </a:extLst>
          </p:cNvPr>
          <p:cNvSpPr txBox="1"/>
          <p:nvPr/>
        </p:nvSpPr>
        <p:spPr>
          <a:xfrm>
            <a:off x="2468880" y="3337560"/>
            <a:ext cx="3246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700" b="1" i="0">
                <a:solidFill>
                  <a:srgbClr val="1F3864"/>
                </a:solidFill>
                <a:latin typeface="Arial"/>
              </a:rPr>
              <a:t>Connect with me</a:t>
            </a:r>
          </a:p>
        </p:txBody>
      </p:sp>
      <p:pic>
        <p:nvPicPr>
          <p:cNvPr id="7" name="Picture 6" descr="qr_li.png">
            <a:extLst>
              <a:ext uri="{FF2B5EF4-FFF2-40B4-BE49-F238E27FC236}">
                <a16:creationId xmlns:a16="http://schemas.microsoft.com/office/drawing/2014/main" id="{92701420-3EF6-EED6-EBAE-D88BC65B1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6140" y="3840480"/>
            <a:ext cx="1371600" cy="1371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4EC80-9CA7-198C-25B2-1289724C6446}"/>
              </a:ext>
            </a:extLst>
          </p:cNvPr>
          <p:cNvSpPr txBox="1"/>
          <p:nvPr/>
        </p:nvSpPr>
        <p:spPr>
          <a:xfrm>
            <a:off x="2468880" y="5349240"/>
            <a:ext cx="32461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0" i="0">
                <a:solidFill>
                  <a:srgbClr val="44546A"/>
                </a:solidFill>
                <a:latin typeface="Arial"/>
              </a:rPr>
              <a:t>linkedin.com/in/kollin-napier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D2E8B2-9FD4-784E-9698-49C406C9935E}"/>
              </a:ext>
            </a:extLst>
          </p:cNvPr>
          <p:cNvSpPr txBox="1"/>
          <p:nvPr/>
        </p:nvSpPr>
        <p:spPr>
          <a:xfrm>
            <a:off x="6492240" y="3337560"/>
            <a:ext cx="324612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700" b="1" i="0">
                <a:solidFill>
                  <a:srgbClr val="1F3864"/>
                </a:solidFill>
                <a:latin typeface="Arial"/>
              </a:rPr>
              <a:t>Learn more about MAIN</a:t>
            </a:r>
          </a:p>
        </p:txBody>
      </p:sp>
      <p:pic>
        <p:nvPicPr>
          <p:cNvPr id="10" name="Picture 9" descr="qr_main.png">
            <a:extLst>
              <a:ext uri="{FF2B5EF4-FFF2-40B4-BE49-F238E27FC236}">
                <a16:creationId xmlns:a16="http://schemas.microsoft.com/office/drawing/2014/main" id="{B906493B-B03B-DD02-606E-B08FCBD2A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500" y="3840480"/>
            <a:ext cx="1371600" cy="1371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72489F-876D-FDBC-AFB0-64A98BD2C72C}"/>
              </a:ext>
            </a:extLst>
          </p:cNvPr>
          <p:cNvSpPr txBox="1"/>
          <p:nvPr/>
        </p:nvSpPr>
        <p:spPr>
          <a:xfrm>
            <a:off x="6492240" y="5349240"/>
            <a:ext cx="324612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sz="1300" b="0" i="0">
                <a:solidFill>
                  <a:srgbClr val="44546A"/>
                </a:solidFill>
                <a:latin typeface="Arial"/>
              </a:rPr>
              <a:t>mainms.org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5669280"/>
            <a:ext cx="10908792" cy="658368"/>
          </a:xfrm>
          <a:prstGeom prst="roundRect">
            <a:avLst/>
          </a:prstGeom>
          <a:solidFill>
            <a:srgbClr val="1F386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600" b="1">
                <a:solidFill>
                  <a:srgbClr val="C9A227"/>
                </a:solidFill>
                <a:latin typeface="Arial"/>
              </a:rPr>
              <a:t>Before you go:  </a:t>
            </a:r>
            <a:r>
              <a:rPr sz="1600" b="1">
                <a:solidFill>
                  <a:srgbClr val="FFFFFF"/>
                </a:solidFill>
                <a:latin typeface="Arial"/>
              </a:rPr>
              <a:t>complete the session survey in the conference app  ·  please reset your table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360" y="6428232"/>
            <a:ext cx="411480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900">
                <a:solidFill>
                  <a:srgbClr val="9AA3AD"/>
                </a:solidFill>
                <a:latin typeface="Arial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1140851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Will Be Able to Do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4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1499616"/>
            <a:ext cx="457200" cy="4572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640080" y="14996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1417320" y="1417320"/>
            <a:ext cx="99056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Identify high-value opportunities for AI adoption across academic, administrative, assessment, and student support functions.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432304"/>
            <a:ext cx="457200" cy="4572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640080" y="24323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417320" y="2350008"/>
            <a:ext cx="99056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Evaluate institutional readiness: leadership, culture, workforce capacity, infrastructure, resources, and change management.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64992"/>
            <a:ext cx="457200" cy="4572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640080" y="33649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417320" y="3282696"/>
            <a:ext cx="99056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Apply practical strategies for stakeholder engagement, faculty and staff development, and change management.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297680"/>
            <a:ext cx="457200" cy="4572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640080" y="42976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417320" y="4215384"/>
            <a:ext cx="99056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a campus-specific approach with priority use cases, near-term actions, responsible practices, and measures of progress.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5230368"/>
            <a:ext cx="457200" cy="4572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640080" y="523036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1417320" y="5148072"/>
            <a:ext cx="990569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 strategies for implementation, including evaluation considerations, scaling plans, and a tailored next step.</a:t>
            </a:r>
            <a:endParaRPr lang="en-US" sz="1800" dirty="0"/>
          </a:p>
        </p:txBody>
      </p:sp>
      <p:sp>
        <p:nvSpPr>
          <p:cNvPr id="20" name="TextBox 19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the Morning Runs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4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40080" y="150876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6" name="Text 3"/>
          <p:cNvSpPr/>
          <p:nvPr/>
        </p:nvSpPr>
        <p:spPr>
          <a:xfrm>
            <a:off x="822960" y="150876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9:00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2240280" y="150876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 and framing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40080" y="256032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822960" y="256032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9:15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240280" y="256032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AI creates value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40080" y="361188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9"/>
          <p:cNvSpPr/>
          <p:nvPr/>
        </p:nvSpPr>
        <p:spPr>
          <a:xfrm>
            <a:off x="822960" y="361188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9:45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2240280" y="361188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1: Use-case prioritization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640080" y="466344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Text 12"/>
          <p:cNvSpPr/>
          <p:nvPr/>
        </p:nvSpPr>
        <p:spPr>
          <a:xfrm>
            <a:off x="822960" y="466344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10:20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2240280" y="466344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Coffee break</a:t>
            </a:r>
            <a:endParaRPr lang="en-US" sz="1700" dirty="0"/>
          </a:p>
        </p:txBody>
      </p:sp>
      <p:sp>
        <p:nvSpPr>
          <p:cNvPr id="17" name="Shape 14"/>
          <p:cNvSpPr/>
          <p:nvPr/>
        </p:nvSpPr>
        <p:spPr>
          <a:xfrm>
            <a:off x="6278728" y="150876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6461608" y="150876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10:35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7878928" y="150876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Assessing institutional readiness</a:t>
            </a:r>
            <a:endParaRPr lang="en-US" sz="1700" dirty="0"/>
          </a:p>
        </p:txBody>
      </p:sp>
      <p:sp>
        <p:nvSpPr>
          <p:cNvPr id="20" name="Shape 17"/>
          <p:cNvSpPr/>
          <p:nvPr/>
        </p:nvSpPr>
        <p:spPr>
          <a:xfrm>
            <a:off x="6278728" y="256032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Text 18"/>
          <p:cNvSpPr/>
          <p:nvPr/>
        </p:nvSpPr>
        <p:spPr>
          <a:xfrm>
            <a:off x="6461608" y="256032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11:00</a:t>
            </a:r>
            <a:endParaRPr lang="en-US" sz="2200" dirty="0"/>
          </a:p>
        </p:txBody>
      </p:sp>
      <p:sp>
        <p:nvSpPr>
          <p:cNvPr id="22" name="Text 19"/>
          <p:cNvSpPr/>
          <p:nvPr/>
        </p:nvSpPr>
        <p:spPr>
          <a:xfrm>
            <a:off x="7878928" y="256032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Activity 2: Capacity and stakeholders</a:t>
            </a:r>
            <a:endParaRPr lang="en-US" sz="1700" dirty="0"/>
          </a:p>
        </p:txBody>
      </p:sp>
      <p:sp>
        <p:nvSpPr>
          <p:cNvPr id="23" name="Shape 20"/>
          <p:cNvSpPr/>
          <p:nvPr/>
        </p:nvSpPr>
        <p:spPr>
          <a:xfrm>
            <a:off x="6278728" y="361188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4" name="Text 21"/>
          <p:cNvSpPr/>
          <p:nvPr/>
        </p:nvSpPr>
        <p:spPr>
          <a:xfrm>
            <a:off x="6461608" y="361188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11:30</a:t>
            </a:r>
            <a:endParaRPr lang="en-US" sz="2200" dirty="0"/>
          </a:p>
        </p:txBody>
      </p:sp>
      <p:sp>
        <p:nvSpPr>
          <p:cNvPr id="25" name="Text 22"/>
          <p:cNvSpPr/>
          <p:nvPr/>
        </p:nvSpPr>
        <p:spPr>
          <a:xfrm>
            <a:off x="7878928" y="361188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your implementation plan</a:t>
            </a:r>
            <a:endParaRPr lang="en-US" sz="1700" dirty="0"/>
          </a:p>
        </p:txBody>
      </p:sp>
      <p:sp>
        <p:nvSpPr>
          <p:cNvPr id="26" name="Shape 23"/>
          <p:cNvSpPr/>
          <p:nvPr/>
        </p:nvSpPr>
        <p:spPr>
          <a:xfrm>
            <a:off x="6278728" y="4663440"/>
            <a:ext cx="5272888" cy="868680"/>
          </a:xfrm>
          <a:prstGeom prst="roundRect">
            <a:avLst>
              <a:gd name="adj" fmla="val 6316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Text 24"/>
          <p:cNvSpPr/>
          <p:nvPr/>
        </p:nvSpPr>
        <p:spPr>
          <a:xfrm>
            <a:off x="6461608" y="4663440"/>
            <a:ext cx="13716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9A7B1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11:50</a:t>
            </a:r>
            <a:endParaRPr lang="en-US" sz="2200" dirty="0"/>
          </a:p>
        </p:txBody>
      </p:sp>
      <p:sp>
        <p:nvSpPr>
          <p:cNvPr id="28" name="Text 25"/>
          <p:cNvSpPr/>
          <p:nvPr/>
        </p:nvSpPr>
        <p:spPr>
          <a:xfrm>
            <a:off x="7878928" y="4663440"/>
            <a:ext cx="3489808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Scaling, evaluation, and close</a:t>
            </a:r>
            <a:endParaRPr lang="en-US" sz="1700" dirty="0"/>
          </a:p>
        </p:txBody>
      </p:sp>
      <p:sp>
        <p:nvSpPr>
          <p:cNvPr id="29" name="TextBox 28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the Session Materials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4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325880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worksheets, worked examples, and readings for today’s activities.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640080" y="1920240"/>
            <a:ext cx="4937760" cy="3611880"/>
          </a:xfrm>
          <a:prstGeom prst="roundRect">
            <a:avLst>
              <a:gd name="adj" fmla="val 2025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640080" y="2176272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for a copy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2011680" y="2697480"/>
            <a:ext cx="2194560" cy="21945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9" name="Image 1" descr="/sessions/compassionate-happy-babbage/mnt/outputs/qr_sacsco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3120" y="2788920"/>
            <a:ext cx="2011680" cy="20116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40080" y="498348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mainms.org/sacscoc</a:t>
            </a:r>
            <a:endParaRPr lang="en-US" sz="1900" dirty="0"/>
          </a:p>
        </p:txBody>
      </p:sp>
      <p:sp>
        <p:nvSpPr>
          <p:cNvPr id="11" name="Shape 7"/>
          <p:cNvSpPr/>
          <p:nvPr/>
        </p:nvSpPr>
        <p:spPr>
          <a:xfrm>
            <a:off x="6126480" y="1920240"/>
            <a:ext cx="5425135" cy="3611880"/>
          </a:xfrm>
          <a:prstGeom prst="roundRect">
            <a:avLst>
              <a:gd name="adj" fmla="val 2025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6446520" y="2212848"/>
            <a:ext cx="4785055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1F3864"/>
                </a:solidFill>
              </a:rPr>
              <a:t>In the conference app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500" dirty="0">
                <a:solidFill>
                  <a:srgbClr val="2B2B2B"/>
                </a:solidFill>
              </a:rPr>
              <a:t>Open the Implementing AI session, then the Resources tab.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800" dirty="0">
                <a:solidFill>
                  <a:srgbClr val="000000"/>
                </a:solidFill>
              </a:rPr>
              <a:t> 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800" b="1" dirty="0">
                <a:solidFill>
                  <a:srgbClr val="1F3864"/>
                </a:solidFill>
              </a:rPr>
              <a:t>What you will find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Use-Case Prioritization worksheet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Institutional Readiness Self-Assessment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Stakeholder Engagement worksheet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One-Page Campus Implementation Plan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Worked examples (completed set)</a:t>
            </a:r>
            <a:endParaRPr lang="en-US" sz="18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2B2B2B"/>
                </a:solidFill>
              </a:rPr>
              <a:t>Readings and resource list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40080" y="5696712"/>
            <a:ext cx="1091153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5A5A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a laptop or tablet. All materials are digital: conference app or mainms.org/sacscoc.</a:t>
            </a:r>
            <a:endParaRPr lang="en-US" sz="1500" dirty="0"/>
          </a:p>
        </p:txBody>
      </p:sp>
      <p:sp>
        <p:nvSpPr>
          <p:cNvPr id="14" name="TextBox 13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554480" cy="402336"/>
          </a:xfrm>
          <a:prstGeom prst="roundRect">
            <a:avLst>
              <a:gd name="adj" fmla="val 18182"/>
            </a:avLst>
          </a:prstGeom>
          <a:solidFill>
            <a:srgbClr val="C9A22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5544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52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9:15 – 9:45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331720" y="502920"/>
            <a:ext cx="2743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40080" y="2560320"/>
            <a:ext cx="10911535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AI Creates Value</a:t>
            </a:r>
            <a:endParaRPr lang="en-US" sz="5000" dirty="0"/>
          </a:p>
        </p:txBody>
      </p:sp>
      <p:sp>
        <p:nvSpPr>
          <p:cNvPr id="6" name="Text 4"/>
          <p:cNvSpPr/>
          <p:nvPr/>
        </p:nvSpPr>
        <p:spPr>
          <a:xfrm>
            <a:off x="640080" y="4297680"/>
            <a:ext cx="1091153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4454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Moving from interest to implementation across the institution.</a:t>
            </a:r>
            <a:endParaRPr lang="en-US" sz="2200" dirty="0"/>
          </a:p>
        </p:txBody>
      </p:sp>
      <p:pic>
        <p:nvPicPr>
          <p:cNvPr id="7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" y="502920"/>
            <a:ext cx="1554480" cy="402336"/>
          </a:xfrm>
          <a:prstGeom prst="roundRect">
            <a:avLst/>
          </a:prstGeom>
          <a:solidFill>
            <a:srgbClr val="C9A22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 i="0">
                <a:solidFill>
                  <a:srgbClr val="1F3864"/>
                </a:solidFill>
                <a:latin typeface="Arial"/>
              </a:rPr>
              <a:t>9:15 – 9:45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1720" y="502920"/>
            <a:ext cx="3657600" cy="4023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i="0">
                <a:solidFill>
                  <a:srgbClr val="9AA3AD"/>
                </a:solidFill>
                <a:latin typeface="Arial"/>
              </a:rPr>
              <a:t>OUTCOME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377440"/>
            <a:ext cx="10908792" cy="17373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400" b="1" i="0">
                <a:solidFill>
                  <a:srgbClr val="1F3864"/>
                </a:solidFill>
                <a:latin typeface="Arial"/>
              </a:rPr>
              <a:t>Where does AI create real value on a campus?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4297680"/>
            <a:ext cx="10908792" cy="8229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 b="0" i="1">
                <a:solidFill>
                  <a:srgbClr val="44546A"/>
                </a:solidFill>
                <a:latin typeface="Arial"/>
              </a:rPr>
              <a:t>Call out the areas you would nominate. Then we compare with mine.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2568" y="6089904"/>
            <a:ext cx="548640" cy="548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871697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Places AI Creates Value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539935" y="502920"/>
            <a:ext cx="2011680" cy="457200"/>
          </a:xfrm>
          <a:prstGeom prst="roundRect">
            <a:avLst>
              <a:gd name="adj" fmla="val 16000"/>
            </a:avLst>
          </a:prstGeom>
          <a:solidFill>
            <a:srgbClr val="EAF0F7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9539935" y="50292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9:15 – 9:45   |   LO 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6428232"/>
            <a:ext cx="1008857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AA3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Kollin Napier, Chief Artificial Intelligence Officer   ·   Mississippi Artificial Intelligence Network (MAIN)   ·   mainms.org</a:t>
            </a:r>
            <a:endParaRPr lang="en-US" sz="900" dirty="0"/>
          </a:p>
        </p:txBody>
      </p:sp>
      <p:pic>
        <p:nvPicPr>
          <p:cNvPr id="6" name="Image 0" descr="[object Object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5311" y="6089904"/>
            <a:ext cx="548640" cy="5486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40080" y="1828800"/>
            <a:ext cx="1962851" cy="3291840"/>
          </a:xfrm>
          <a:prstGeom prst="roundRect">
            <a:avLst>
              <a:gd name="adj" fmla="val 3727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1164306" y="2148840"/>
            <a:ext cx="914400" cy="9144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5474" y="2350008"/>
            <a:ext cx="512064" cy="5120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49808" y="3200400"/>
            <a:ext cx="17433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&amp; Learning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786384" y="3931920"/>
            <a:ext cx="167024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Course design support, feedback, tutoring, accessibility.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2877251" y="1828800"/>
            <a:ext cx="1962851" cy="3291840"/>
          </a:xfrm>
          <a:prstGeom prst="roundRect">
            <a:avLst>
              <a:gd name="adj" fmla="val 3727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9"/>
          <p:cNvSpPr/>
          <p:nvPr/>
        </p:nvSpPr>
        <p:spPr>
          <a:xfrm>
            <a:off x="3401477" y="2148840"/>
            <a:ext cx="914400" cy="9144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2645" y="2350008"/>
            <a:ext cx="512064" cy="5120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986979" y="3200400"/>
            <a:ext cx="17433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Student Services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3023555" y="3931920"/>
            <a:ext cx="167024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Advising nudges, enrollment, timely outreach, FAQs.</a:t>
            </a:r>
            <a:endParaRPr lang="en-US" sz="1400" dirty="0"/>
          </a:p>
        </p:txBody>
      </p:sp>
      <p:sp>
        <p:nvSpPr>
          <p:cNvPr id="17" name="Shape 12"/>
          <p:cNvSpPr/>
          <p:nvPr/>
        </p:nvSpPr>
        <p:spPr>
          <a:xfrm>
            <a:off x="5114422" y="1828800"/>
            <a:ext cx="1962851" cy="3291840"/>
          </a:xfrm>
          <a:prstGeom prst="roundRect">
            <a:avLst>
              <a:gd name="adj" fmla="val 3727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Shape 13"/>
          <p:cNvSpPr/>
          <p:nvPr/>
        </p:nvSpPr>
        <p:spPr>
          <a:xfrm>
            <a:off x="5638648" y="2148840"/>
            <a:ext cx="914400" cy="9144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9816" y="2350008"/>
            <a:ext cx="512064" cy="5120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224150" y="3200400"/>
            <a:ext cx="17433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</a:t>
            </a:r>
            <a:endParaRPr lang="en-US" sz="1700" dirty="0"/>
          </a:p>
        </p:txBody>
      </p:sp>
      <p:sp>
        <p:nvSpPr>
          <p:cNvPr id="21" name="Text 15"/>
          <p:cNvSpPr/>
          <p:nvPr/>
        </p:nvSpPr>
        <p:spPr>
          <a:xfrm>
            <a:off x="5260726" y="3931920"/>
            <a:ext cx="167024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automation, procurement, IT and HR support.</a:t>
            </a:r>
            <a:endParaRPr lang="en-US" sz="1400" dirty="0"/>
          </a:p>
        </p:txBody>
      </p:sp>
      <p:sp>
        <p:nvSpPr>
          <p:cNvPr id="22" name="Shape 16"/>
          <p:cNvSpPr/>
          <p:nvPr/>
        </p:nvSpPr>
        <p:spPr>
          <a:xfrm>
            <a:off x="7351593" y="1828800"/>
            <a:ext cx="1962851" cy="3291840"/>
          </a:xfrm>
          <a:prstGeom prst="roundRect">
            <a:avLst>
              <a:gd name="adj" fmla="val 3727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Shape 17"/>
          <p:cNvSpPr/>
          <p:nvPr/>
        </p:nvSpPr>
        <p:spPr>
          <a:xfrm>
            <a:off x="7875819" y="2148840"/>
            <a:ext cx="914400" cy="9144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6987" y="2350008"/>
            <a:ext cx="512064" cy="51206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461321" y="3200400"/>
            <a:ext cx="17433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Assessment &amp; IE</a:t>
            </a:r>
            <a:endParaRPr lang="en-US" sz="1700" dirty="0"/>
          </a:p>
        </p:txBody>
      </p:sp>
      <p:sp>
        <p:nvSpPr>
          <p:cNvPr id="26" name="Text 19"/>
          <p:cNvSpPr/>
          <p:nvPr/>
        </p:nvSpPr>
        <p:spPr>
          <a:xfrm>
            <a:off x="7497897" y="3931920"/>
            <a:ext cx="167024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 synthesis, reporting, learning evaluation.</a:t>
            </a:r>
            <a:endParaRPr lang="en-US" sz="1400" dirty="0"/>
          </a:p>
        </p:txBody>
      </p:sp>
      <p:sp>
        <p:nvSpPr>
          <p:cNvPr id="27" name="Shape 20"/>
          <p:cNvSpPr/>
          <p:nvPr/>
        </p:nvSpPr>
        <p:spPr>
          <a:xfrm>
            <a:off x="9588764" y="1828800"/>
            <a:ext cx="1962851" cy="3291840"/>
          </a:xfrm>
          <a:prstGeom prst="roundRect">
            <a:avLst>
              <a:gd name="adj" fmla="val 3727"/>
            </a:avLst>
          </a:prstGeom>
          <a:solidFill>
            <a:srgbClr val="EAF0F7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8" name="Shape 21"/>
          <p:cNvSpPr/>
          <p:nvPr/>
        </p:nvSpPr>
        <p:spPr>
          <a:xfrm>
            <a:off x="10112990" y="2148840"/>
            <a:ext cx="914400" cy="914400"/>
          </a:xfrm>
          <a:prstGeom prst="ellipse">
            <a:avLst/>
          </a:prstGeom>
          <a:solidFill>
            <a:srgbClr val="1F3864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4158" y="2350008"/>
            <a:ext cx="512064" cy="512064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698492" y="3200400"/>
            <a:ext cx="17433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Decision-Making</a:t>
            </a:r>
            <a:endParaRPr lang="en-US" sz="1700" dirty="0"/>
          </a:p>
        </p:txBody>
      </p:sp>
      <p:sp>
        <p:nvSpPr>
          <p:cNvPr id="31" name="Text 23"/>
          <p:cNvSpPr/>
          <p:nvPr/>
        </p:nvSpPr>
        <p:spPr>
          <a:xfrm>
            <a:off x="9735068" y="3931920"/>
            <a:ext cx="167024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literacy, forecasting, scenario planning.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10881360" y="6428232"/>
            <a:ext cx="41148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900" b="0" i="0">
                <a:solidFill>
                  <a:srgbClr val="9AA3AD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7061</Words>
  <Application>Microsoft Macintosh PowerPoint</Application>
  <PresentationFormat>Widescreen</PresentationFormat>
  <Paragraphs>474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AI Across the Institution</dc:title>
  <dc:subject>PptxGenJS Presentation</dc:subject>
  <dc:creator>Dr. Kollin Napier</dc:creator>
  <cp:lastModifiedBy>Kollin Napier</cp:lastModifiedBy>
  <cp:revision>1</cp:revision>
  <dcterms:created xsi:type="dcterms:W3CDTF">2026-07-18T21:51:45Z</dcterms:created>
  <dcterms:modified xsi:type="dcterms:W3CDTF">2026-07-21T15:08:24Z</dcterms:modified>
</cp:coreProperties>
</file>